
<file path=[Content_Types].xml><?xml version="1.0" encoding="utf-8"?>
<Types xmlns="http://schemas.openxmlformats.org/package/2006/content-types">
  <Default Extension="gif" ContentType="image/gif"/>
  <Default Extension="jpe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9" r:id="rId3"/>
    <p:sldId id="265" r:id="rId4"/>
    <p:sldId id="266" r:id="rId5"/>
    <p:sldId id="278" r:id="rId6"/>
    <p:sldId id="277" r:id="rId7"/>
    <p:sldId id="279" r:id="rId8"/>
    <p:sldId id="281" r:id="rId9"/>
    <p:sldId id="261" r:id="rId10"/>
    <p:sldId id="260" r:id="rId11"/>
    <p:sldId id="267" r:id="rId12"/>
    <p:sldId id="272" r:id="rId13"/>
    <p:sldId id="273" r:id="rId14"/>
    <p:sldId id="275" r:id="rId15"/>
    <p:sldId id="270" r:id="rId16"/>
    <p:sldId id="268" r:id="rId17"/>
    <p:sldId id="269" r:id="rId18"/>
    <p:sldId id="263" r:id="rId19"/>
    <p:sldId id="276"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7B1A9-E3BD-4199-CA98-76C23FEE4490}" v="695" dt="2020-03-28T21:29:25.974"/>
    <p1510:client id="{0FD6FA51-4026-1568-329A-AAB0D5CFBDA8}" v="95" dt="2020-03-30T05:02:42.647"/>
    <p1510:client id="{2D3232F8-8A75-CBEA-4E89-768508FB2EEA}" v="179" dt="2020-03-29T15:49:10.277"/>
    <p1510:client id="{3F0D8480-F150-972F-F84E-36DE2B4DABAA}" v="39" dt="2020-03-28T15:17:50.930"/>
    <p1510:client id="{A3580AC5-1B02-16F7-E1F9-CF641A75920D}" v="10" dt="2020-03-27T23:59:11.112"/>
    <p1510:client id="{A61AF70E-F34C-771C-9D95-DE7CDFD1BAFC}" v="2" dt="2020-03-30T02:53:33.085"/>
    <p1510:client id="{CBD6E71A-2D57-0368-BA28-7EEBA6703E9E}" v="8" dt="2020-03-30T05:24:49.157"/>
    <p1510:client id="{F9C7316F-3BB5-4D0F-B073-1FC1A18DBD80}" v="2" dt="2020-03-28T00:48:34.9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0" y="17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c02e4806bf3b0d0a859db2ca9d3944c921d16f670e679bde7656d1a551efa507::" providerId="AD" clId="Web-{A61AF70E-F34C-771C-9D95-DE7CDFD1BAFC}"/>
    <pc:docChg chg="addSld delSld">
      <pc:chgData name="Guest User" userId="S::urn:spo:anon#c02e4806bf3b0d0a859db2ca9d3944c921d16f670e679bde7656d1a551efa507::" providerId="AD" clId="Web-{A61AF70E-F34C-771C-9D95-DE7CDFD1BAFC}" dt="2020-03-30T02:53:33.085" v="1"/>
      <pc:docMkLst>
        <pc:docMk/>
      </pc:docMkLst>
      <pc:sldChg chg="new del">
        <pc:chgData name="Guest User" userId="S::urn:spo:anon#c02e4806bf3b0d0a859db2ca9d3944c921d16f670e679bde7656d1a551efa507::" providerId="AD" clId="Web-{A61AF70E-F34C-771C-9D95-DE7CDFD1BAFC}" dt="2020-03-30T02:53:33.085" v="1"/>
        <pc:sldMkLst>
          <pc:docMk/>
          <pc:sldMk cId="3604547756" sldId="277"/>
        </pc:sldMkLst>
      </pc:sldChg>
    </pc:docChg>
  </pc:docChgLst>
  <pc:docChgLst>
    <pc:chgData name="jada.gooding" userId="S::jada.gooding@my.uwi.edu::1086a27d-6ca5-4b8b-bf9b-1106816478e9" providerId="AD" clId="Web-{2D3232F8-8A75-CBEA-4E89-768508FB2EEA}"/>
    <pc:docChg chg="addSld modSld sldOrd">
      <pc:chgData name="jada.gooding" userId="S::jada.gooding@my.uwi.edu::1086a27d-6ca5-4b8b-bf9b-1106816478e9" providerId="AD" clId="Web-{2D3232F8-8A75-CBEA-4E89-768508FB2EEA}" dt="2020-03-29T15:49:09.668" v="170" actId="20577"/>
      <pc:docMkLst>
        <pc:docMk/>
      </pc:docMkLst>
      <pc:sldChg chg="modSp">
        <pc:chgData name="jada.gooding" userId="S::jada.gooding@my.uwi.edu::1086a27d-6ca5-4b8b-bf9b-1106816478e9" providerId="AD" clId="Web-{2D3232F8-8A75-CBEA-4E89-768508FB2EEA}" dt="2020-03-29T15:49:09.668" v="169" actId="20577"/>
        <pc:sldMkLst>
          <pc:docMk/>
          <pc:sldMk cId="3349311400" sldId="259"/>
        </pc:sldMkLst>
        <pc:spChg chg="mod">
          <ac:chgData name="jada.gooding" userId="S::jada.gooding@my.uwi.edu::1086a27d-6ca5-4b8b-bf9b-1106816478e9" providerId="AD" clId="Web-{2D3232F8-8A75-CBEA-4E89-768508FB2EEA}" dt="2020-03-29T15:49:09.668" v="169" actId="20577"/>
          <ac:spMkLst>
            <pc:docMk/>
            <pc:sldMk cId="3349311400" sldId="259"/>
            <ac:spMk id="3" creationId="{1BCCE3EA-4786-4292-A1E2-6853A0C1E4EF}"/>
          </ac:spMkLst>
        </pc:spChg>
      </pc:sldChg>
      <pc:sldChg chg="modSp">
        <pc:chgData name="jada.gooding" userId="S::jada.gooding@my.uwi.edu::1086a27d-6ca5-4b8b-bf9b-1106816478e9" providerId="AD" clId="Web-{2D3232F8-8A75-CBEA-4E89-768508FB2EEA}" dt="2020-03-29T15:35:17.466" v="11" actId="20577"/>
        <pc:sldMkLst>
          <pc:docMk/>
          <pc:sldMk cId="2366294059" sldId="260"/>
        </pc:sldMkLst>
        <pc:spChg chg="mod">
          <ac:chgData name="jada.gooding" userId="S::jada.gooding@my.uwi.edu::1086a27d-6ca5-4b8b-bf9b-1106816478e9" providerId="AD" clId="Web-{2D3232F8-8A75-CBEA-4E89-768508FB2EEA}" dt="2020-03-29T15:35:17.466" v="11" actId="20577"/>
          <ac:spMkLst>
            <pc:docMk/>
            <pc:sldMk cId="2366294059" sldId="260"/>
            <ac:spMk id="7" creationId="{73A84B7F-6731-408C-A0AA-28E3A24839C4}"/>
          </ac:spMkLst>
        </pc:spChg>
      </pc:sldChg>
      <pc:sldChg chg="modSp">
        <pc:chgData name="jada.gooding" userId="S::jada.gooding@my.uwi.edu::1086a27d-6ca5-4b8b-bf9b-1106816478e9" providerId="AD" clId="Web-{2D3232F8-8A75-CBEA-4E89-768508FB2EEA}" dt="2020-03-29T15:48:20.495" v="132" actId="1076"/>
        <pc:sldMkLst>
          <pc:docMk/>
          <pc:sldMk cId="50315714" sldId="264"/>
        </pc:sldMkLst>
        <pc:spChg chg="mod">
          <ac:chgData name="jada.gooding" userId="S::jada.gooding@my.uwi.edu::1086a27d-6ca5-4b8b-bf9b-1106816478e9" providerId="AD" clId="Web-{2D3232F8-8A75-CBEA-4E89-768508FB2EEA}" dt="2020-03-29T15:48:20.495" v="132" actId="1076"/>
          <ac:spMkLst>
            <pc:docMk/>
            <pc:sldMk cId="50315714" sldId="264"/>
            <ac:spMk id="6" creationId="{A589066E-1C07-45AB-863C-01D40A25C069}"/>
          </ac:spMkLst>
        </pc:spChg>
      </pc:sldChg>
      <pc:sldChg chg="addSp delSp modSp mod setBg">
        <pc:chgData name="jada.gooding" userId="S::jada.gooding@my.uwi.edu::1086a27d-6ca5-4b8b-bf9b-1106816478e9" providerId="AD" clId="Web-{2D3232F8-8A75-CBEA-4E89-768508FB2EEA}" dt="2020-03-29T15:46:53.666" v="126" actId="1076"/>
        <pc:sldMkLst>
          <pc:docMk/>
          <pc:sldMk cId="1013197751" sldId="265"/>
        </pc:sldMkLst>
        <pc:spChg chg="mod">
          <ac:chgData name="jada.gooding" userId="S::jada.gooding@my.uwi.edu::1086a27d-6ca5-4b8b-bf9b-1106816478e9" providerId="AD" clId="Web-{2D3232F8-8A75-CBEA-4E89-768508FB2EEA}" dt="2020-03-29T15:46:53.666" v="126" actId="1076"/>
          <ac:spMkLst>
            <pc:docMk/>
            <pc:sldMk cId="1013197751" sldId="265"/>
            <ac:spMk id="2" creationId="{8F0181E8-F03D-0B4F-92C8-8FEE48B6797F}"/>
          </ac:spMkLst>
        </pc:spChg>
        <pc:picChg chg="del mod">
          <ac:chgData name="jada.gooding" userId="S::jada.gooding@my.uwi.edu::1086a27d-6ca5-4b8b-bf9b-1106816478e9" providerId="AD" clId="Web-{2D3232F8-8A75-CBEA-4E89-768508FB2EEA}" dt="2020-03-29T15:41:15.081" v="42"/>
          <ac:picMkLst>
            <pc:docMk/>
            <pc:sldMk cId="1013197751" sldId="265"/>
            <ac:picMk id="3" creationId="{4779049E-944E-41DD-8CAA-35228D321B6F}"/>
          </ac:picMkLst>
        </pc:picChg>
        <pc:picChg chg="add del mod ord">
          <ac:chgData name="jada.gooding" userId="S::jada.gooding@my.uwi.edu::1086a27d-6ca5-4b8b-bf9b-1106816478e9" providerId="AD" clId="Web-{2D3232F8-8A75-CBEA-4E89-768508FB2EEA}" dt="2020-03-29T15:46:39.134" v="125"/>
          <ac:picMkLst>
            <pc:docMk/>
            <pc:sldMk cId="1013197751" sldId="265"/>
            <ac:picMk id="4" creationId="{D7F8FD02-CB5A-4844-8BB4-948D23C94615}"/>
          </ac:picMkLst>
        </pc:picChg>
        <pc:picChg chg="del mod">
          <ac:chgData name="jada.gooding" userId="S::jada.gooding@my.uwi.edu::1086a27d-6ca5-4b8b-bf9b-1106816478e9" providerId="AD" clId="Web-{2D3232F8-8A75-CBEA-4E89-768508FB2EEA}" dt="2020-03-29T15:41:02.800" v="40"/>
          <ac:picMkLst>
            <pc:docMk/>
            <pc:sldMk cId="1013197751" sldId="265"/>
            <ac:picMk id="6" creationId="{90391B82-AC53-4F05-B1BE-41E9F02272AE}"/>
          </ac:picMkLst>
        </pc:picChg>
      </pc:sldChg>
      <pc:sldChg chg="modSp">
        <pc:chgData name="jada.gooding" userId="S::jada.gooding@my.uwi.edu::1086a27d-6ca5-4b8b-bf9b-1106816478e9" providerId="AD" clId="Web-{2D3232F8-8A75-CBEA-4E89-768508FB2EEA}" dt="2020-03-29T15:35:03.419" v="0" actId="20577"/>
        <pc:sldMkLst>
          <pc:docMk/>
          <pc:sldMk cId="1906496135" sldId="266"/>
        </pc:sldMkLst>
        <pc:spChg chg="mod">
          <ac:chgData name="jada.gooding" userId="S::jada.gooding@my.uwi.edu::1086a27d-6ca5-4b8b-bf9b-1106816478e9" providerId="AD" clId="Web-{2D3232F8-8A75-CBEA-4E89-768508FB2EEA}" dt="2020-03-29T15:35:03.419" v="0" actId="20577"/>
          <ac:spMkLst>
            <pc:docMk/>
            <pc:sldMk cId="1906496135" sldId="266"/>
            <ac:spMk id="3" creationId="{9328696B-B9AE-D24F-98D5-A0DA0A91B722}"/>
          </ac:spMkLst>
        </pc:spChg>
      </pc:sldChg>
      <pc:sldChg chg="modSp">
        <pc:chgData name="jada.gooding" userId="S::jada.gooding@my.uwi.edu::1086a27d-6ca5-4b8b-bf9b-1106816478e9" providerId="AD" clId="Web-{2D3232F8-8A75-CBEA-4E89-768508FB2EEA}" dt="2020-03-29T15:38:28.469" v="33" actId="1076"/>
        <pc:sldMkLst>
          <pc:docMk/>
          <pc:sldMk cId="3945226242" sldId="273"/>
        </pc:sldMkLst>
        <pc:spChg chg="mod">
          <ac:chgData name="jada.gooding" userId="S::jada.gooding@my.uwi.edu::1086a27d-6ca5-4b8b-bf9b-1106816478e9" providerId="AD" clId="Web-{2D3232F8-8A75-CBEA-4E89-768508FB2EEA}" dt="2020-03-29T15:38:28.469" v="33" actId="1076"/>
          <ac:spMkLst>
            <pc:docMk/>
            <pc:sldMk cId="3945226242" sldId="273"/>
            <ac:spMk id="7" creationId="{05FF7AAE-9436-491A-BBDE-3961F60C8599}"/>
          </ac:spMkLst>
        </pc:spChg>
      </pc:sldChg>
      <pc:sldChg chg="modSp new ord">
        <pc:chgData name="jada.gooding" userId="S::jada.gooding@my.uwi.edu::1086a27d-6ca5-4b8b-bf9b-1106816478e9" providerId="AD" clId="Web-{2D3232F8-8A75-CBEA-4E89-768508FB2EEA}" dt="2020-03-29T15:47:09.900" v="129" actId="20577"/>
        <pc:sldMkLst>
          <pc:docMk/>
          <pc:sldMk cId="1777839577" sldId="276"/>
        </pc:sldMkLst>
        <pc:spChg chg="mod">
          <ac:chgData name="jada.gooding" userId="S::jada.gooding@my.uwi.edu::1086a27d-6ca5-4b8b-bf9b-1106816478e9" providerId="AD" clId="Web-{2D3232F8-8A75-CBEA-4E89-768508FB2EEA}" dt="2020-03-29T15:47:09.900" v="129" actId="20577"/>
          <ac:spMkLst>
            <pc:docMk/>
            <pc:sldMk cId="1777839577" sldId="276"/>
            <ac:spMk id="2" creationId="{BCCD93CF-E484-41F4-904A-0497A72DCEB4}"/>
          </ac:spMkLst>
        </pc:spChg>
      </pc:sldChg>
    </pc:docChg>
  </pc:docChgLst>
  <pc:docChgLst>
    <pc:chgData name="Guest User" userId="S::urn:spo:anon#04457b82e2c4d7ae0db523923f731381fa5789c6ed20f69626a85ec3448600fd::" providerId="AD" clId="Web-{0FD6FA51-4026-1568-329A-AAB0D5CFBDA8}"/>
    <pc:docChg chg="modSld">
      <pc:chgData name="Guest User" userId="S::urn:spo:anon#04457b82e2c4d7ae0db523923f731381fa5789c6ed20f69626a85ec3448600fd::" providerId="AD" clId="Web-{0FD6FA51-4026-1568-329A-AAB0D5CFBDA8}" dt="2020-03-30T05:02:42.647" v="94" actId="20577"/>
      <pc:docMkLst>
        <pc:docMk/>
      </pc:docMkLst>
      <pc:sldChg chg="modSp">
        <pc:chgData name="Guest User" userId="S::urn:spo:anon#04457b82e2c4d7ae0db523923f731381fa5789c6ed20f69626a85ec3448600fd::" providerId="AD" clId="Web-{0FD6FA51-4026-1568-329A-AAB0D5CFBDA8}" dt="2020-03-30T05:01:53.194" v="83" actId="20577"/>
        <pc:sldMkLst>
          <pc:docMk/>
          <pc:sldMk cId="2810369779" sldId="256"/>
        </pc:sldMkLst>
        <pc:spChg chg="mod">
          <ac:chgData name="Guest User" userId="S::urn:spo:anon#04457b82e2c4d7ae0db523923f731381fa5789c6ed20f69626a85ec3448600fd::" providerId="AD" clId="Web-{0FD6FA51-4026-1568-329A-AAB0D5CFBDA8}" dt="2020-03-30T05:01:53.194" v="83" actId="20577"/>
          <ac:spMkLst>
            <pc:docMk/>
            <pc:sldMk cId="2810369779" sldId="256"/>
            <ac:spMk id="3" creationId="{90316FAA-B443-4353-BBA0-415D5A10B145}"/>
          </ac:spMkLst>
        </pc:spChg>
      </pc:sldChg>
      <pc:sldChg chg="modSp">
        <pc:chgData name="Guest User" userId="S::urn:spo:anon#04457b82e2c4d7ae0db523923f731381fa5789c6ed20f69626a85ec3448600fd::" providerId="AD" clId="Web-{0FD6FA51-4026-1568-329A-AAB0D5CFBDA8}" dt="2020-03-30T05:02:42.647" v="93" actId="20577"/>
        <pc:sldMkLst>
          <pc:docMk/>
          <pc:sldMk cId="3349311400" sldId="259"/>
        </pc:sldMkLst>
        <pc:spChg chg="mod">
          <ac:chgData name="Guest User" userId="S::urn:spo:anon#04457b82e2c4d7ae0db523923f731381fa5789c6ed20f69626a85ec3448600fd::" providerId="AD" clId="Web-{0FD6FA51-4026-1568-329A-AAB0D5CFBDA8}" dt="2020-03-30T05:02:42.647" v="93" actId="20577"/>
          <ac:spMkLst>
            <pc:docMk/>
            <pc:sldMk cId="3349311400" sldId="259"/>
            <ac:spMk id="3" creationId="{1BCCE3EA-4786-4292-A1E2-6853A0C1E4EF}"/>
          </ac:spMkLst>
        </pc:spChg>
      </pc:sldChg>
    </pc:docChg>
  </pc:docChgLst>
  <pc:docChgLst>
    <pc:chgData name="Guest User" userId="S::urn:spo:anon#c02e4806bf3b0d0a859db2ca9d3944c921d16f670e679bde7656d1a551efa507::" providerId="AD" clId="Web-{CBD6E71A-2D57-0368-BA28-7EEBA6703E9E}"/>
    <pc:docChg chg="modSld">
      <pc:chgData name="Guest User" userId="S::urn:spo:anon#c02e4806bf3b0d0a859db2ca9d3944c921d16f670e679bde7656d1a551efa507::" providerId="AD" clId="Web-{CBD6E71A-2D57-0368-BA28-7EEBA6703E9E}" dt="2020-03-30T05:24:49.157" v="7" actId="20577"/>
      <pc:docMkLst>
        <pc:docMk/>
      </pc:docMkLst>
      <pc:sldChg chg="modSp">
        <pc:chgData name="Guest User" userId="S::urn:spo:anon#c02e4806bf3b0d0a859db2ca9d3944c921d16f670e679bde7656d1a551efa507::" providerId="AD" clId="Web-{CBD6E71A-2D57-0368-BA28-7EEBA6703E9E}" dt="2020-03-30T05:24:49.157" v="6" actId="20577"/>
        <pc:sldMkLst>
          <pc:docMk/>
          <pc:sldMk cId="2989226769" sldId="277"/>
        </pc:sldMkLst>
        <pc:spChg chg="mod">
          <ac:chgData name="Guest User" userId="S::urn:spo:anon#c02e4806bf3b0d0a859db2ca9d3944c921d16f670e679bde7656d1a551efa507::" providerId="AD" clId="Web-{CBD6E71A-2D57-0368-BA28-7EEBA6703E9E}" dt="2020-03-30T05:24:49.157" v="6" actId="20577"/>
          <ac:spMkLst>
            <pc:docMk/>
            <pc:sldMk cId="2989226769" sldId="277"/>
            <ac:spMk id="11" creationId="{1BA314DD-EA5E-4296-85BE-D746EBB4AC1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49D18-8C5C-49AA-B8ED-155CD271A114}" type="datetimeFigureOut">
              <a:rPr lang="en-TT" smtClean="0"/>
              <a:t>30/03/2020</a:t>
            </a:fld>
            <a:endParaRPr lang="en-T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B536D-9997-44AF-AC13-50F0F6794E71}" type="slidenum">
              <a:rPr lang="en-TT" smtClean="0"/>
              <a:t>‹#›</a:t>
            </a:fld>
            <a:endParaRPr lang="en-TT"/>
          </a:p>
        </p:txBody>
      </p:sp>
    </p:spTree>
    <p:extLst>
      <p:ext uri="{BB962C8B-B14F-4D97-AF65-F5344CB8AC3E}">
        <p14:creationId xmlns:p14="http://schemas.microsoft.com/office/powerpoint/2010/main" val="3273956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sz="1200" kern="1200">
              <a:solidFill>
                <a:schemeClr val="tx1"/>
              </a:solidFill>
              <a:latin typeface="+mn-lt"/>
              <a:ea typeface="+mn-ea"/>
              <a:cs typeface="+mn-cs"/>
            </a:endParaRPr>
          </a:p>
          <a:p>
            <a:endParaRPr lang="en-TT"/>
          </a:p>
          <a:p>
            <a:endParaRPr lang="en-TT"/>
          </a:p>
        </p:txBody>
      </p:sp>
      <p:sp>
        <p:nvSpPr>
          <p:cNvPr id="4" name="Slide Number Placeholder 3"/>
          <p:cNvSpPr>
            <a:spLocks noGrp="1"/>
          </p:cNvSpPr>
          <p:nvPr>
            <p:ph type="sldNum" sz="quarter" idx="5"/>
          </p:nvPr>
        </p:nvSpPr>
        <p:spPr/>
        <p:txBody>
          <a:bodyPr/>
          <a:lstStyle/>
          <a:p>
            <a:fld id="{43FB536D-9997-44AF-AC13-50F0F6794E71}" type="slidenum">
              <a:rPr lang="en-TT" smtClean="0"/>
              <a:t>5</a:t>
            </a:fld>
            <a:endParaRPr lang="en-TT"/>
          </a:p>
        </p:txBody>
      </p:sp>
    </p:spTree>
    <p:extLst>
      <p:ext uri="{BB962C8B-B14F-4D97-AF65-F5344CB8AC3E}">
        <p14:creationId xmlns:p14="http://schemas.microsoft.com/office/powerpoint/2010/main" val="2361591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FB536D-9997-44AF-AC13-50F0F6794E71}" type="slidenum">
              <a:rPr lang="en-TT" smtClean="0"/>
              <a:t>14</a:t>
            </a:fld>
            <a:endParaRPr lang="en-TT"/>
          </a:p>
        </p:txBody>
      </p:sp>
    </p:spTree>
    <p:extLst>
      <p:ext uri="{BB962C8B-B14F-4D97-AF65-F5344CB8AC3E}">
        <p14:creationId xmlns:p14="http://schemas.microsoft.com/office/powerpoint/2010/main" val="243036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TT" sz="1200">
              <a:latin typeface="-apple-system"/>
            </a:endParaRPr>
          </a:p>
          <a:p>
            <a:endParaRPr lang="en-TT"/>
          </a:p>
        </p:txBody>
      </p:sp>
      <p:sp>
        <p:nvSpPr>
          <p:cNvPr id="4" name="Slide Number Placeholder 3"/>
          <p:cNvSpPr>
            <a:spLocks noGrp="1"/>
          </p:cNvSpPr>
          <p:nvPr>
            <p:ph type="sldNum" sz="quarter" idx="5"/>
          </p:nvPr>
        </p:nvSpPr>
        <p:spPr/>
        <p:txBody>
          <a:bodyPr/>
          <a:lstStyle/>
          <a:p>
            <a:fld id="{43FB536D-9997-44AF-AC13-50F0F6794E71}" type="slidenum">
              <a:rPr lang="en-TT" smtClean="0"/>
              <a:t>15</a:t>
            </a:fld>
            <a:endParaRPr lang="en-TT"/>
          </a:p>
        </p:txBody>
      </p:sp>
    </p:spTree>
    <p:extLst>
      <p:ext uri="{BB962C8B-B14F-4D97-AF65-F5344CB8AC3E}">
        <p14:creationId xmlns:p14="http://schemas.microsoft.com/office/powerpoint/2010/main" val="76532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TT"/>
              <a:t>SARIMA works by predicting results after building, fitting and training the model, </a:t>
            </a:r>
          </a:p>
          <a:p>
            <a:pPr marL="0" indent="0">
              <a:buNone/>
            </a:pPr>
            <a:r>
              <a:rPr lang="en-TT" err="1"/>
              <a:t>e.g</a:t>
            </a:r>
            <a:r>
              <a:rPr lang="en-TT"/>
              <a:t>  </a:t>
            </a:r>
            <a:r>
              <a:rPr lang="en-TT" err="1">
                <a:effectLst/>
              </a:rPr>
              <a:t>train_data</a:t>
            </a:r>
            <a:r>
              <a:rPr lang="en-TT"/>
              <a:t> </a:t>
            </a:r>
            <a:r>
              <a:rPr lang="en-TT" sz="1200" kern="1200">
                <a:solidFill>
                  <a:schemeClr val="tx1"/>
                </a:solidFill>
                <a:effectLst/>
                <a:latin typeface="+mn-lt"/>
                <a:ea typeface="+mn-ea"/>
                <a:cs typeface="+mn-cs"/>
              </a:rPr>
              <a:t>=</a:t>
            </a:r>
            <a:r>
              <a:rPr lang="en-TT"/>
              <a:t> </a:t>
            </a:r>
            <a:r>
              <a:rPr lang="en-TT">
                <a:effectLst/>
              </a:rPr>
              <a:t>df[:</a:t>
            </a:r>
            <a:r>
              <a:rPr lang="en-TT" sz="1200" kern="1200" err="1">
                <a:solidFill>
                  <a:schemeClr val="tx1"/>
                </a:solidFill>
                <a:effectLst/>
                <a:latin typeface="+mn-lt"/>
                <a:ea typeface="+mn-ea"/>
                <a:cs typeface="+mn-cs"/>
              </a:rPr>
              <a:t>len</a:t>
            </a:r>
            <a:r>
              <a:rPr lang="en-TT">
                <a:effectLst/>
              </a:rPr>
              <a:t>(df)</a:t>
            </a:r>
            <a:r>
              <a:rPr lang="en-TT" sz="1200" kern="1200">
                <a:solidFill>
                  <a:schemeClr val="tx1"/>
                </a:solidFill>
                <a:effectLst/>
                <a:latin typeface="+mn-lt"/>
                <a:ea typeface="+mn-ea"/>
                <a:cs typeface="+mn-cs"/>
              </a:rPr>
              <a:t>-12</a:t>
            </a:r>
            <a:r>
              <a:rPr lang="en-TT">
                <a:effectLst/>
              </a:rPr>
              <a:t>]</a:t>
            </a:r>
            <a:r>
              <a:rPr lang="en-TT"/>
              <a:t> </a:t>
            </a:r>
            <a:r>
              <a:rPr lang="en-TT" err="1">
                <a:effectLst/>
              </a:rPr>
              <a:t>test_data</a:t>
            </a:r>
            <a:r>
              <a:rPr lang="en-TT"/>
              <a:t> </a:t>
            </a:r>
            <a:r>
              <a:rPr lang="en-TT" sz="1200" kern="1200">
                <a:solidFill>
                  <a:schemeClr val="tx1"/>
                </a:solidFill>
                <a:effectLst/>
                <a:latin typeface="+mn-lt"/>
                <a:ea typeface="+mn-ea"/>
                <a:cs typeface="+mn-cs"/>
              </a:rPr>
              <a:t>=</a:t>
            </a:r>
            <a:r>
              <a:rPr lang="en-TT"/>
              <a:t> </a:t>
            </a:r>
            <a:r>
              <a:rPr lang="en-TT">
                <a:effectLst/>
              </a:rPr>
              <a:t>df[</a:t>
            </a:r>
            <a:r>
              <a:rPr lang="en-TT" sz="1200" kern="1200" err="1">
                <a:solidFill>
                  <a:schemeClr val="tx1"/>
                </a:solidFill>
                <a:effectLst/>
                <a:latin typeface="+mn-lt"/>
                <a:ea typeface="+mn-ea"/>
                <a:cs typeface="+mn-cs"/>
              </a:rPr>
              <a:t>len</a:t>
            </a:r>
            <a:r>
              <a:rPr lang="en-TT">
                <a:effectLst/>
              </a:rPr>
              <a:t>(df)</a:t>
            </a:r>
            <a:r>
              <a:rPr lang="en-TT" sz="1200" kern="1200">
                <a:solidFill>
                  <a:schemeClr val="tx1"/>
                </a:solidFill>
                <a:effectLst/>
                <a:latin typeface="+mn-lt"/>
                <a:ea typeface="+mn-ea"/>
                <a:cs typeface="+mn-cs"/>
              </a:rPr>
              <a:t>-12</a:t>
            </a:r>
            <a:r>
              <a:rPr lang="en-TT">
                <a:effectLst/>
              </a:rPr>
              <a:t>:]</a:t>
            </a:r>
            <a:r>
              <a:rPr lang="en-TT"/>
              <a:t> </a:t>
            </a:r>
            <a:r>
              <a:rPr lang="en-TT" err="1">
                <a:effectLst/>
              </a:rPr>
              <a:t>ax</a:t>
            </a:r>
            <a:r>
              <a:rPr lang="en-TT"/>
              <a:t> </a:t>
            </a:r>
            <a:r>
              <a:rPr lang="en-TT" sz="1200" kern="1200">
                <a:solidFill>
                  <a:schemeClr val="tx1"/>
                </a:solidFill>
                <a:effectLst/>
                <a:latin typeface="+mn-lt"/>
                <a:ea typeface="+mn-ea"/>
                <a:cs typeface="+mn-cs"/>
              </a:rPr>
              <a:t>=</a:t>
            </a:r>
            <a:r>
              <a:rPr lang="en-TT"/>
              <a:t> </a:t>
            </a:r>
            <a:r>
              <a:rPr lang="en-TT" err="1">
                <a:effectLst/>
              </a:rPr>
              <a:t>train_data</a:t>
            </a:r>
            <a:r>
              <a:rPr lang="en-TT" sz="1200" kern="1200" err="1">
                <a:solidFill>
                  <a:schemeClr val="tx1"/>
                </a:solidFill>
                <a:effectLst/>
                <a:latin typeface="+mn-lt"/>
                <a:ea typeface="+mn-ea"/>
                <a:cs typeface="+mn-cs"/>
              </a:rPr>
              <a:t>.</a:t>
            </a:r>
            <a:r>
              <a:rPr lang="en-TT" err="1">
                <a:effectLst/>
              </a:rPr>
              <a:t>plot</a:t>
            </a:r>
            <a:r>
              <a:rPr lang="en-TT">
                <a:effectLst/>
              </a:rPr>
              <a:t>(</a:t>
            </a:r>
            <a:r>
              <a:rPr lang="en-TT" err="1">
                <a:effectLst/>
              </a:rPr>
              <a:t>figsize</a:t>
            </a:r>
            <a:r>
              <a:rPr lang="en-TT" sz="1200" kern="1200">
                <a:solidFill>
                  <a:schemeClr val="tx1"/>
                </a:solidFill>
                <a:effectLst/>
                <a:latin typeface="+mn-lt"/>
                <a:ea typeface="+mn-ea"/>
                <a:cs typeface="+mn-cs"/>
              </a:rPr>
              <a:t>=</a:t>
            </a:r>
            <a:r>
              <a:rPr lang="en-TT">
                <a:effectLst/>
              </a:rPr>
              <a:t>(</a:t>
            </a:r>
            <a:r>
              <a:rPr lang="en-TT" sz="1200" kern="1200">
                <a:solidFill>
                  <a:schemeClr val="tx1"/>
                </a:solidFill>
                <a:effectLst/>
                <a:latin typeface="+mn-lt"/>
                <a:ea typeface="+mn-ea"/>
                <a:cs typeface="+mn-cs"/>
              </a:rPr>
              <a:t>15</a:t>
            </a:r>
            <a:r>
              <a:rPr lang="en-TT">
                <a:effectLst/>
              </a:rPr>
              <a:t>,</a:t>
            </a:r>
            <a:r>
              <a:rPr lang="en-TT" sz="1200" kern="1200">
                <a:solidFill>
                  <a:schemeClr val="tx1"/>
                </a:solidFill>
                <a:effectLst/>
                <a:latin typeface="+mn-lt"/>
                <a:ea typeface="+mn-ea"/>
                <a:cs typeface="+mn-cs"/>
              </a:rPr>
              <a:t>10</a:t>
            </a:r>
            <a:r>
              <a:rPr lang="en-TT">
                <a:effectLst/>
              </a:rPr>
              <a:t>))</a:t>
            </a:r>
            <a:r>
              <a:rPr lang="en-TT"/>
              <a:t> </a:t>
            </a:r>
            <a:r>
              <a:rPr lang="en-TT" err="1">
                <a:effectLst/>
              </a:rPr>
              <a:t>test_data</a:t>
            </a:r>
            <a:r>
              <a:rPr lang="en-TT" sz="1200" kern="1200" err="1">
                <a:solidFill>
                  <a:schemeClr val="tx1"/>
                </a:solidFill>
                <a:effectLst/>
                <a:latin typeface="+mn-lt"/>
                <a:ea typeface="+mn-ea"/>
                <a:cs typeface="+mn-cs"/>
              </a:rPr>
              <a:t>.</a:t>
            </a:r>
            <a:r>
              <a:rPr lang="en-TT" err="1">
                <a:effectLst/>
              </a:rPr>
              <a:t>plot</a:t>
            </a:r>
            <a:r>
              <a:rPr lang="en-TT">
                <a:effectLst/>
              </a:rPr>
              <a:t>(</a:t>
            </a:r>
            <a:r>
              <a:rPr lang="en-TT" err="1">
                <a:effectLst/>
              </a:rPr>
              <a:t>ax</a:t>
            </a:r>
            <a:r>
              <a:rPr lang="en-TT" sz="1200" kern="1200">
                <a:solidFill>
                  <a:schemeClr val="tx1"/>
                </a:solidFill>
                <a:effectLst/>
                <a:latin typeface="+mn-lt"/>
                <a:ea typeface="+mn-ea"/>
                <a:cs typeface="+mn-cs"/>
              </a:rPr>
              <a:t>=</a:t>
            </a:r>
            <a:r>
              <a:rPr lang="en-TT" err="1">
                <a:effectLst/>
              </a:rPr>
              <a:t>ax,figsize</a:t>
            </a:r>
            <a:r>
              <a:rPr lang="en-TT" sz="1200" kern="1200">
                <a:solidFill>
                  <a:schemeClr val="tx1"/>
                </a:solidFill>
                <a:effectLst/>
                <a:latin typeface="+mn-lt"/>
                <a:ea typeface="+mn-ea"/>
                <a:cs typeface="+mn-cs"/>
              </a:rPr>
              <a:t>=</a:t>
            </a:r>
            <a:r>
              <a:rPr lang="en-TT">
                <a:effectLst/>
              </a:rPr>
              <a:t>(</a:t>
            </a:r>
            <a:r>
              <a:rPr lang="en-TT" sz="1200" kern="1200">
                <a:solidFill>
                  <a:schemeClr val="tx1"/>
                </a:solidFill>
                <a:effectLst/>
                <a:latin typeface="+mn-lt"/>
                <a:ea typeface="+mn-ea"/>
                <a:cs typeface="+mn-cs"/>
              </a:rPr>
              <a:t>15</a:t>
            </a:r>
            <a:r>
              <a:rPr lang="en-TT">
                <a:effectLst/>
              </a:rPr>
              <a:t>,</a:t>
            </a:r>
            <a:r>
              <a:rPr lang="en-TT" sz="1200" kern="1200">
                <a:solidFill>
                  <a:schemeClr val="tx1"/>
                </a:solidFill>
                <a:effectLst/>
                <a:latin typeface="+mn-lt"/>
                <a:ea typeface="+mn-ea"/>
                <a:cs typeface="+mn-cs"/>
              </a:rPr>
              <a:t>10</a:t>
            </a:r>
            <a:r>
              <a:rPr lang="en-TT">
                <a:effectLst/>
              </a:rPr>
              <a:t>)).</a:t>
            </a:r>
          </a:p>
          <a:p>
            <a:pPr marL="0" indent="0">
              <a:buNone/>
            </a:pPr>
            <a:endParaRPr lang="en-TT">
              <a:effectLst/>
            </a:endParaRPr>
          </a:p>
          <a:p>
            <a:pPr marL="0" indent="0">
              <a:buNone/>
            </a:pPr>
            <a:r>
              <a:rPr lang="en-TT">
                <a:effectLst/>
              </a:rPr>
              <a:t>2) Using errors previously talked about, we estimate the model’s accuracy(MSE, MAE,MAPE).</a:t>
            </a:r>
          </a:p>
          <a:p>
            <a:pPr marL="0" indent="0">
              <a:buNone/>
            </a:pPr>
            <a:endParaRPr lang="en-TT">
              <a:effectLst/>
            </a:endParaRPr>
          </a:p>
          <a:p>
            <a:pPr marL="0" indent="0">
              <a:buNone/>
            </a:pPr>
            <a:r>
              <a:rPr lang="en-TT">
                <a:effectLst/>
              </a:rPr>
              <a:t>3) We arrive at results which give a prediction on future values.</a:t>
            </a:r>
          </a:p>
        </p:txBody>
      </p:sp>
      <p:sp>
        <p:nvSpPr>
          <p:cNvPr id="4" name="Slide Number Placeholder 3"/>
          <p:cNvSpPr>
            <a:spLocks noGrp="1"/>
          </p:cNvSpPr>
          <p:nvPr>
            <p:ph type="sldNum" sz="quarter" idx="5"/>
          </p:nvPr>
        </p:nvSpPr>
        <p:spPr/>
        <p:txBody>
          <a:bodyPr/>
          <a:lstStyle/>
          <a:p>
            <a:fld id="{43FB536D-9997-44AF-AC13-50F0F6794E71}" type="slidenum">
              <a:rPr lang="en-TT" smtClean="0"/>
              <a:t>6</a:t>
            </a:fld>
            <a:endParaRPr lang="en-TT"/>
          </a:p>
        </p:txBody>
      </p:sp>
    </p:spTree>
    <p:extLst>
      <p:ext uri="{BB962C8B-B14F-4D97-AF65-F5344CB8AC3E}">
        <p14:creationId xmlns:p14="http://schemas.microsoft.com/office/powerpoint/2010/main" val="1079304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FB536D-9997-44AF-AC13-50F0F6794E71}" type="slidenum">
              <a:rPr lang="en-TT" smtClean="0"/>
              <a:t>7</a:t>
            </a:fld>
            <a:endParaRPr lang="en-TT"/>
          </a:p>
        </p:txBody>
      </p:sp>
    </p:spTree>
    <p:extLst>
      <p:ext uri="{BB962C8B-B14F-4D97-AF65-F5344CB8AC3E}">
        <p14:creationId xmlns:p14="http://schemas.microsoft.com/office/powerpoint/2010/main" val="1030843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FB536D-9997-44AF-AC13-50F0F6794E71}" type="slidenum">
              <a:rPr lang="en-TT" smtClean="0"/>
              <a:t>8</a:t>
            </a:fld>
            <a:endParaRPr lang="en-TT"/>
          </a:p>
        </p:txBody>
      </p:sp>
    </p:spTree>
    <p:extLst>
      <p:ext uri="{BB962C8B-B14F-4D97-AF65-F5344CB8AC3E}">
        <p14:creationId xmlns:p14="http://schemas.microsoft.com/office/powerpoint/2010/main" val="98124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sz="1200" kern="1200">
              <a:solidFill>
                <a:schemeClr val="tx1"/>
              </a:solidFill>
              <a:latin typeface="+mn-lt"/>
              <a:ea typeface="+mn-ea"/>
              <a:cs typeface="+mn-cs"/>
            </a:endParaRPr>
          </a:p>
          <a:p>
            <a:endParaRPr lang="en-TT"/>
          </a:p>
          <a:p>
            <a:endParaRPr lang="en-TT"/>
          </a:p>
        </p:txBody>
      </p:sp>
      <p:sp>
        <p:nvSpPr>
          <p:cNvPr id="4" name="Slide Number Placeholder 3"/>
          <p:cNvSpPr>
            <a:spLocks noGrp="1"/>
          </p:cNvSpPr>
          <p:nvPr>
            <p:ph type="sldNum" sz="quarter" idx="5"/>
          </p:nvPr>
        </p:nvSpPr>
        <p:spPr/>
        <p:txBody>
          <a:bodyPr/>
          <a:lstStyle/>
          <a:p>
            <a:fld id="{43FB536D-9997-44AF-AC13-50F0F6794E71}" type="slidenum">
              <a:rPr lang="en-TT" smtClean="0"/>
              <a:t>9</a:t>
            </a:fld>
            <a:endParaRPr lang="en-TT"/>
          </a:p>
        </p:txBody>
      </p:sp>
    </p:spTree>
    <p:extLst>
      <p:ext uri="{BB962C8B-B14F-4D97-AF65-F5344CB8AC3E}">
        <p14:creationId xmlns:p14="http://schemas.microsoft.com/office/powerpoint/2010/main" val="4057136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TT">
              <a:solidFill>
                <a:prstClr val="black"/>
              </a:solidFill>
              <a:latin typeface="Calibri Light" panose="020F0302020204030204"/>
            </a:endParaRPr>
          </a:p>
          <a:p>
            <a:pPr>
              <a:defRPr/>
            </a:pPr>
            <a:r>
              <a:rPr lang="en-TT" sz="1200">
                <a:solidFill>
                  <a:prstClr val="black"/>
                </a:solidFill>
                <a:latin typeface="Calibri Light" panose="020F0302020204030204"/>
              </a:rPr>
              <a:t>1.) These nodes are connected in some way. Then each neuron holds a number, and each connection holds a weight.</a:t>
            </a:r>
            <a:r>
              <a:rPr lang="en-TT">
                <a:solidFill>
                  <a:prstClr val="black"/>
                </a:solidFill>
                <a:latin typeface="Calibri Light" panose="020F0302020204030204"/>
              </a:rPr>
              <a:t> </a:t>
            </a:r>
            <a:endParaRPr lang="en-TT"/>
          </a:p>
          <a:p>
            <a:pPr>
              <a:defRPr/>
            </a:pPr>
            <a:endParaRPr lang="en-TT">
              <a:solidFill>
                <a:prstClr val="black"/>
              </a:solidFill>
              <a:latin typeface="Calibri"/>
              <a:cs typeface="Calibri"/>
            </a:endParaRPr>
          </a:p>
          <a:p>
            <a:pPr>
              <a:defRPr/>
            </a:pPr>
            <a:r>
              <a:rPr lang="en-TT">
                <a:solidFill>
                  <a:prstClr val="black"/>
                </a:solidFill>
                <a:latin typeface="Calibri Light" panose="020F0302020204030204"/>
              </a:rPr>
              <a:t>2.)In</a:t>
            </a:r>
            <a:r>
              <a:rPr lang="en-TT" sz="1200">
                <a:solidFill>
                  <a:prstClr val="black"/>
                </a:solidFill>
                <a:latin typeface="Calibri Light" panose="020F0302020204030204"/>
              </a:rPr>
              <a:t> simple terms, after each forward pass through a network, backpropagation optimizes the cost </a:t>
            </a:r>
            <a:r>
              <a:rPr lang="en-TT">
                <a:solidFill>
                  <a:prstClr val="black"/>
                </a:solidFill>
                <a:latin typeface="Calibri Light" panose="020F0302020204030204"/>
              </a:rPr>
              <a:t>function- </a:t>
            </a:r>
            <a:r>
              <a:rPr lang="en-TT" sz="1200">
                <a:solidFill>
                  <a:prstClr val="black"/>
                </a:solidFill>
                <a:latin typeface="Calibri Light" panose="020F0302020204030204"/>
              </a:rPr>
              <a:t>called a backward pass while adjusting the weights and biases for each layer, so that we get the desired output in the output layer.</a:t>
            </a:r>
            <a:r>
              <a:rPr lang="en-TT">
                <a:solidFill>
                  <a:prstClr val="black"/>
                </a:solidFill>
                <a:latin typeface="Calibri Light" panose="020F0302020204030204"/>
              </a:rPr>
              <a:t> </a:t>
            </a:r>
            <a:endParaRPr lang="en-TT" sz="1200">
              <a:solidFill>
                <a:prstClr val="black"/>
              </a:solidFill>
              <a:latin typeface="Calibri Light" panose="020F0302020204030204"/>
              <a:cs typeface="Calibr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T" sz="1200">
              <a:solidFill>
                <a:prstClr val="black"/>
              </a:solidFill>
              <a:latin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TT">
                <a:solidFill>
                  <a:prstClr val="black"/>
                </a:solidFill>
                <a:latin typeface="Calibri Light" panose="020F0302020204030204"/>
              </a:rPr>
              <a:t>3)</a:t>
            </a:r>
            <a:r>
              <a:rPr lang="en-TT" sz="1200">
                <a:solidFill>
                  <a:prstClr val="black"/>
                </a:solidFill>
                <a:latin typeface="Calibri Light" panose="020F0302020204030204"/>
              </a:rPr>
              <a:t>Therefore, backpropagation aims to minimize the cost function by adjusting network’s weights and biases. The level of adjustment is determined by the gradients of the cost function with respect to those parameters.</a:t>
            </a:r>
            <a:endParaRPr lang="en-TT" sz="1200">
              <a:solidFill>
                <a:prstClr val="black"/>
              </a:solidFill>
              <a:latin typeface="Calibri Light" panose="020F0302020204030204"/>
              <a:cs typeface="Calibri Light"/>
            </a:endParaRPr>
          </a:p>
          <a:p>
            <a:endParaRPr lang="en-TT"/>
          </a:p>
        </p:txBody>
      </p:sp>
      <p:sp>
        <p:nvSpPr>
          <p:cNvPr id="4" name="Slide Number Placeholder 3"/>
          <p:cNvSpPr>
            <a:spLocks noGrp="1"/>
          </p:cNvSpPr>
          <p:nvPr>
            <p:ph type="sldNum" sz="quarter" idx="5"/>
          </p:nvPr>
        </p:nvSpPr>
        <p:spPr/>
        <p:txBody>
          <a:bodyPr/>
          <a:lstStyle/>
          <a:p>
            <a:fld id="{43FB536D-9997-44AF-AC13-50F0F6794E71}" type="slidenum">
              <a:rPr lang="en-TT" smtClean="0"/>
              <a:t>10</a:t>
            </a:fld>
            <a:endParaRPr lang="en-TT"/>
          </a:p>
        </p:txBody>
      </p:sp>
    </p:spTree>
    <p:extLst>
      <p:ext uri="{BB962C8B-B14F-4D97-AF65-F5344CB8AC3E}">
        <p14:creationId xmlns:p14="http://schemas.microsoft.com/office/powerpoint/2010/main" val="107930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T"/>
              <a:t>1.) While the expression is somewhat complex, it also has a beauty to it, with each element having a natural, intuitive interpretation. And so backpropagation isn't just a fast algorithm for learning. It actually gives us detailed insights into how changing the weights and biases changes the overall behaviour of the network.</a:t>
            </a:r>
            <a:endParaRPr lang="en-US"/>
          </a:p>
        </p:txBody>
      </p:sp>
      <p:sp>
        <p:nvSpPr>
          <p:cNvPr id="4" name="Slide Number Placeholder 3"/>
          <p:cNvSpPr>
            <a:spLocks noGrp="1"/>
          </p:cNvSpPr>
          <p:nvPr>
            <p:ph type="sldNum" sz="quarter" idx="5"/>
          </p:nvPr>
        </p:nvSpPr>
        <p:spPr/>
        <p:txBody>
          <a:bodyPr/>
          <a:lstStyle/>
          <a:p>
            <a:fld id="{43FB536D-9997-44AF-AC13-50F0F6794E71}" type="slidenum">
              <a:rPr lang="en-TT" smtClean="0"/>
              <a:t>11</a:t>
            </a:fld>
            <a:endParaRPr lang="en-TT"/>
          </a:p>
        </p:txBody>
      </p:sp>
    </p:spTree>
    <p:extLst>
      <p:ext uri="{BB962C8B-B14F-4D97-AF65-F5344CB8AC3E}">
        <p14:creationId xmlns:p14="http://schemas.microsoft.com/office/powerpoint/2010/main" val="1870069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sz="1200" kern="1200">
              <a:solidFill>
                <a:schemeClr val="tx1"/>
              </a:solidFill>
              <a:latin typeface="+mn-lt"/>
              <a:ea typeface="+mn-ea"/>
              <a:cs typeface="+mn-cs"/>
            </a:endParaRPr>
          </a:p>
          <a:p>
            <a:endParaRPr lang="en-TT"/>
          </a:p>
          <a:p>
            <a:endParaRPr lang="en-TT"/>
          </a:p>
        </p:txBody>
      </p:sp>
      <p:sp>
        <p:nvSpPr>
          <p:cNvPr id="4" name="Slide Number Placeholder 3"/>
          <p:cNvSpPr>
            <a:spLocks noGrp="1"/>
          </p:cNvSpPr>
          <p:nvPr>
            <p:ph type="sldNum" sz="quarter" idx="5"/>
          </p:nvPr>
        </p:nvSpPr>
        <p:spPr/>
        <p:txBody>
          <a:bodyPr/>
          <a:lstStyle/>
          <a:p>
            <a:fld id="{43FB536D-9997-44AF-AC13-50F0F6794E71}" type="slidenum">
              <a:rPr lang="en-TT" smtClean="0"/>
              <a:t>12</a:t>
            </a:fld>
            <a:endParaRPr lang="en-TT"/>
          </a:p>
        </p:txBody>
      </p:sp>
    </p:spTree>
    <p:extLst>
      <p:ext uri="{BB962C8B-B14F-4D97-AF65-F5344CB8AC3E}">
        <p14:creationId xmlns:p14="http://schemas.microsoft.com/office/powerpoint/2010/main" val="3339867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a:p>
        </p:txBody>
      </p:sp>
      <p:sp>
        <p:nvSpPr>
          <p:cNvPr id="4" name="Slide Number Placeholder 3"/>
          <p:cNvSpPr>
            <a:spLocks noGrp="1"/>
          </p:cNvSpPr>
          <p:nvPr>
            <p:ph type="sldNum" sz="quarter" idx="5"/>
          </p:nvPr>
        </p:nvSpPr>
        <p:spPr/>
        <p:txBody>
          <a:bodyPr/>
          <a:lstStyle/>
          <a:p>
            <a:fld id="{43FB536D-9997-44AF-AC13-50F0F6794E71}" type="slidenum">
              <a:rPr lang="en-TT" smtClean="0"/>
              <a:t>13</a:t>
            </a:fld>
            <a:endParaRPr lang="en-TT"/>
          </a:p>
        </p:txBody>
      </p:sp>
    </p:spTree>
    <p:extLst>
      <p:ext uri="{BB962C8B-B14F-4D97-AF65-F5344CB8AC3E}">
        <p14:creationId xmlns:p14="http://schemas.microsoft.com/office/powerpoint/2010/main" val="612829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E79B-3E59-4AF3-8430-816CE42952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T"/>
          </a:p>
        </p:txBody>
      </p:sp>
      <p:sp>
        <p:nvSpPr>
          <p:cNvPr id="3" name="Subtitle 2">
            <a:extLst>
              <a:ext uri="{FF2B5EF4-FFF2-40B4-BE49-F238E27FC236}">
                <a16:creationId xmlns:a16="http://schemas.microsoft.com/office/drawing/2014/main" id="{CFA77CB0-851D-4400-9D8B-2999490AA1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T"/>
          </a:p>
        </p:txBody>
      </p:sp>
      <p:sp>
        <p:nvSpPr>
          <p:cNvPr id="4" name="Date Placeholder 3">
            <a:extLst>
              <a:ext uri="{FF2B5EF4-FFF2-40B4-BE49-F238E27FC236}">
                <a16:creationId xmlns:a16="http://schemas.microsoft.com/office/drawing/2014/main" id="{20B498D9-23AA-463C-B626-323548C2BEF6}"/>
              </a:ext>
            </a:extLst>
          </p:cNvPr>
          <p:cNvSpPr>
            <a:spLocks noGrp="1"/>
          </p:cNvSpPr>
          <p:nvPr>
            <p:ph type="dt" sz="half" idx="10"/>
          </p:nvPr>
        </p:nvSpPr>
        <p:spPr/>
        <p:txBody>
          <a:bodyPr/>
          <a:lstStyle/>
          <a:p>
            <a:fld id="{05E52185-75A6-46EB-836C-D7CC5A2E213C}" type="datetimeFigureOut">
              <a:rPr lang="en-TT" smtClean="0"/>
              <a:t>30/03/2020</a:t>
            </a:fld>
            <a:endParaRPr lang="en-TT"/>
          </a:p>
        </p:txBody>
      </p:sp>
      <p:sp>
        <p:nvSpPr>
          <p:cNvPr id="5" name="Footer Placeholder 4">
            <a:extLst>
              <a:ext uri="{FF2B5EF4-FFF2-40B4-BE49-F238E27FC236}">
                <a16:creationId xmlns:a16="http://schemas.microsoft.com/office/drawing/2014/main" id="{B4CBB82C-0FDE-4B83-85F7-578DFA54BC29}"/>
              </a:ext>
            </a:extLst>
          </p:cNvPr>
          <p:cNvSpPr>
            <a:spLocks noGrp="1"/>
          </p:cNvSpPr>
          <p:nvPr>
            <p:ph type="ftr" sz="quarter" idx="11"/>
          </p:nvPr>
        </p:nvSpPr>
        <p:spPr/>
        <p:txBody>
          <a:bodyPr/>
          <a:lstStyle/>
          <a:p>
            <a:endParaRPr lang="en-TT"/>
          </a:p>
        </p:txBody>
      </p:sp>
      <p:sp>
        <p:nvSpPr>
          <p:cNvPr id="6" name="Slide Number Placeholder 5">
            <a:extLst>
              <a:ext uri="{FF2B5EF4-FFF2-40B4-BE49-F238E27FC236}">
                <a16:creationId xmlns:a16="http://schemas.microsoft.com/office/drawing/2014/main" id="{298E810B-568D-4028-BA88-6E36CD9BB6A8}"/>
              </a:ext>
            </a:extLst>
          </p:cNvPr>
          <p:cNvSpPr>
            <a:spLocks noGrp="1"/>
          </p:cNvSpPr>
          <p:nvPr>
            <p:ph type="sldNum" sz="quarter" idx="12"/>
          </p:nvPr>
        </p:nvSpPr>
        <p:spPr/>
        <p:txBody>
          <a:bodyPr/>
          <a:lstStyle/>
          <a:p>
            <a:fld id="{6E70C66B-AB78-4A6C-81FE-BCABD3C901F5}" type="slidenum">
              <a:rPr lang="en-TT" smtClean="0"/>
              <a:t>‹#›</a:t>
            </a:fld>
            <a:endParaRPr lang="en-TT"/>
          </a:p>
        </p:txBody>
      </p:sp>
    </p:spTree>
    <p:extLst>
      <p:ext uri="{BB962C8B-B14F-4D97-AF65-F5344CB8AC3E}">
        <p14:creationId xmlns:p14="http://schemas.microsoft.com/office/powerpoint/2010/main" val="2235093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AB9E5-831D-4347-9518-AE34322A1618}"/>
              </a:ext>
            </a:extLst>
          </p:cNvPr>
          <p:cNvSpPr>
            <a:spLocks noGrp="1"/>
          </p:cNvSpPr>
          <p:nvPr>
            <p:ph type="title"/>
          </p:nvPr>
        </p:nvSpPr>
        <p:spPr/>
        <p:txBody>
          <a:bodyPr/>
          <a:lstStyle/>
          <a:p>
            <a:r>
              <a:rPr lang="en-US"/>
              <a:t>Click to edit Master title style</a:t>
            </a:r>
            <a:endParaRPr lang="en-TT"/>
          </a:p>
        </p:txBody>
      </p:sp>
      <p:sp>
        <p:nvSpPr>
          <p:cNvPr id="3" name="Vertical Text Placeholder 2">
            <a:extLst>
              <a:ext uri="{FF2B5EF4-FFF2-40B4-BE49-F238E27FC236}">
                <a16:creationId xmlns:a16="http://schemas.microsoft.com/office/drawing/2014/main" id="{128A1082-2B97-48BF-B4B2-7B7C998FC7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Date Placeholder 3">
            <a:extLst>
              <a:ext uri="{FF2B5EF4-FFF2-40B4-BE49-F238E27FC236}">
                <a16:creationId xmlns:a16="http://schemas.microsoft.com/office/drawing/2014/main" id="{71B299AB-6ED0-4E54-8749-AD59FBE851CE}"/>
              </a:ext>
            </a:extLst>
          </p:cNvPr>
          <p:cNvSpPr>
            <a:spLocks noGrp="1"/>
          </p:cNvSpPr>
          <p:nvPr>
            <p:ph type="dt" sz="half" idx="10"/>
          </p:nvPr>
        </p:nvSpPr>
        <p:spPr/>
        <p:txBody>
          <a:bodyPr/>
          <a:lstStyle/>
          <a:p>
            <a:fld id="{05E52185-75A6-46EB-836C-D7CC5A2E213C}" type="datetimeFigureOut">
              <a:rPr lang="en-TT" smtClean="0"/>
              <a:t>30/03/2020</a:t>
            </a:fld>
            <a:endParaRPr lang="en-TT"/>
          </a:p>
        </p:txBody>
      </p:sp>
      <p:sp>
        <p:nvSpPr>
          <p:cNvPr id="5" name="Footer Placeholder 4">
            <a:extLst>
              <a:ext uri="{FF2B5EF4-FFF2-40B4-BE49-F238E27FC236}">
                <a16:creationId xmlns:a16="http://schemas.microsoft.com/office/drawing/2014/main" id="{66B8C76C-46FF-4D62-A642-477A5AC4BD8E}"/>
              </a:ext>
            </a:extLst>
          </p:cNvPr>
          <p:cNvSpPr>
            <a:spLocks noGrp="1"/>
          </p:cNvSpPr>
          <p:nvPr>
            <p:ph type="ftr" sz="quarter" idx="11"/>
          </p:nvPr>
        </p:nvSpPr>
        <p:spPr/>
        <p:txBody>
          <a:bodyPr/>
          <a:lstStyle/>
          <a:p>
            <a:endParaRPr lang="en-TT"/>
          </a:p>
        </p:txBody>
      </p:sp>
      <p:sp>
        <p:nvSpPr>
          <p:cNvPr id="6" name="Slide Number Placeholder 5">
            <a:extLst>
              <a:ext uri="{FF2B5EF4-FFF2-40B4-BE49-F238E27FC236}">
                <a16:creationId xmlns:a16="http://schemas.microsoft.com/office/drawing/2014/main" id="{DAA15615-6B95-43C4-90C3-5108CF4C566D}"/>
              </a:ext>
            </a:extLst>
          </p:cNvPr>
          <p:cNvSpPr>
            <a:spLocks noGrp="1"/>
          </p:cNvSpPr>
          <p:nvPr>
            <p:ph type="sldNum" sz="quarter" idx="12"/>
          </p:nvPr>
        </p:nvSpPr>
        <p:spPr/>
        <p:txBody>
          <a:bodyPr/>
          <a:lstStyle/>
          <a:p>
            <a:fld id="{6E70C66B-AB78-4A6C-81FE-BCABD3C901F5}" type="slidenum">
              <a:rPr lang="en-TT" smtClean="0"/>
              <a:t>‹#›</a:t>
            </a:fld>
            <a:endParaRPr lang="en-TT"/>
          </a:p>
        </p:txBody>
      </p:sp>
    </p:spTree>
    <p:extLst>
      <p:ext uri="{BB962C8B-B14F-4D97-AF65-F5344CB8AC3E}">
        <p14:creationId xmlns:p14="http://schemas.microsoft.com/office/powerpoint/2010/main" val="2031161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D369A1-1A2F-4FF5-B710-057C63C0E7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T"/>
          </a:p>
        </p:txBody>
      </p:sp>
      <p:sp>
        <p:nvSpPr>
          <p:cNvPr id="3" name="Vertical Text Placeholder 2">
            <a:extLst>
              <a:ext uri="{FF2B5EF4-FFF2-40B4-BE49-F238E27FC236}">
                <a16:creationId xmlns:a16="http://schemas.microsoft.com/office/drawing/2014/main" id="{8825E5FA-9FC5-4DE5-B210-FE946138EE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Date Placeholder 3">
            <a:extLst>
              <a:ext uri="{FF2B5EF4-FFF2-40B4-BE49-F238E27FC236}">
                <a16:creationId xmlns:a16="http://schemas.microsoft.com/office/drawing/2014/main" id="{C762654B-5430-4891-9251-559796BBC538}"/>
              </a:ext>
            </a:extLst>
          </p:cNvPr>
          <p:cNvSpPr>
            <a:spLocks noGrp="1"/>
          </p:cNvSpPr>
          <p:nvPr>
            <p:ph type="dt" sz="half" idx="10"/>
          </p:nvPr>
        </p:nvSpPr>
        <p:spPr/>
        <p:txBody>
          <a:bodyPr/>
          <a:lstStyle/>
          <a:p>
            <a:fld id="{05E52185-75A6-46EB-836C-D7CC5A2E213C}" type="datetimeFigureOut">
              <a:rPr lang="en-TT" smtClean="0"/>
              <a:t>30/03/2020</a:t>
            </a:fld>
            <a:endParaRPr lang="en-TT"/>
          </a:p>
        </p:txBody>
      </p:sp>
      <p:sp>
        <p:nvSpPr>
          <p:cNvPr id="5" name="Footer Placeholder 4">
            <a:extLst>
              <a:ext uri="{FF2B5EF4-FFF2-40B4-BE49-F238E27FC236}">
                <a16:creationId xmlns:a16="http://schemas.microsoft.com/office/drawing/2014/main" id="{9E3FBF69-F19D-4A43-A30C-3F140EF52F5F}"/>
              </a:ext>
            </a:extLst>
          </p:cNvPr>
          <p:cNvSpPr>
            <a:spLocks noGrp="1"/>
          </p:cNvSpPr>
          <p:nvPr>
            <p:ph type="ftr" sz="quarter" idx="11"/>
          </p:nvPr>
        </p:nvSpPr>
        <p:spPr/>
        <p:txBody>
          <a:bodyPr/>
          <a:lstStyle/>
          <a:p>
            <a:endParaRPr lang="en-TT"/>
          </a:p>
        </p:txBody>
      </p:sp>
      <p:sp>
        <p:nvSpPr>
          <p:cNvPr id="6" name="Slide Number Placeholder 5">
            <a:extLst>
              <a:ext uri="{FF2B5EF4-FFF2-40B4-BE49-F238E27FC236}">
                <a16:creationId xmlns:a16="http://schemas.microsoft.com/office/drawing/2014/main" id="{1E36D3A4-7190-4266-9F7D-9701A5B425E8}"/>
              </a:ext>
            </a:extLst>
          </p:cNvPr>
          <p:cNvSpPr>
            <a:spLocks noGrp="1"/>
          </p:cNvSpPr>
          <p:nvPr>
            <p:ph type="sldNum" sz="quarter" idx="12"/>
          </p:nvPr>
        </p:nvSpPr>
        <p:spPr/>
        <p:txBody>
          <a:bodyPr/>
          <a:lstStyle/>
          <a:p>
            <a:fld id="{6E70C66B-AB78-4A6C-81FE-BCABD3C901F5}" type="slidenum">
              <a:rPr lang="en-TT" smtClean="0"/>
              <a:t>‹#›</a:t>
            </a:fld>
            <a:endParaRPr lang="en-TT"/>
          </a:p>
        </p:txBody>
      </p:sp>
    </p:spTree>
    <p:extLst>
      <p:ext uri="{BB962C8B-B14F-4D97-AF65-F5344CB8AC3E}">
        <p14:creationId xmlns:p14="http://schemas.microsoft.com/office/powerpoint/2010/main" val="2579659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002B0-EB18-4413-A22A-ACAEB71D14DF}"/>
              </a:ext>
            </a:extLst>
          </p:cNvPr>
          <p:cNvSpPr>
            <a:spLocks noGrp="1"/>
          </p:cNvSpPr>
          <p:nvPr>
            <p:ph type="title"/>
          </p:nvPr>
        </p:nvSpPr>
        <p:spPr/>
        <p:txBody>
          <a:bodyPr/>
          <a:lstStyle/>
          <a:p>
            <a:r>
              <a:rPr lang="en-US"/>
              <a:t>Click to edit Master title style</a:t>
            </a:r>
            <a:endParaRPr lang="en-TT"/>
          </a:p>
        </p:txBody>
      </p:sp>
      <p:sp>
        <p:nvSpPr>
          <p:cNvPr id="3" name="Content Placeholder 2">
            <a:extLst>
              <a:ext uri="{FF2B5EF4-FFF2-40B4-BE49-F238E27FC236}">
                <a16:creationId xmlns:a16="http://schemas.microsoft.com/office/drawing/2014/main" id="{9753F48A-9F8D-4C93-B11A-60731C4025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Date Placeholder 3">
            <a:extLst>
              <a:ext uri="{FF2B5EF4-FFF2-40B4-BE49-F238E27FC236}">
                <a16:creationId xmlns:a16="http://schemas.microsoft.com/office/drawing/2014/main" id="{AFEA6BD1-DEB4-48DA-B3A4-DF75395518F9}"/>
              </a:ext>
            </a:extLst>
          </p:cNvPr>
          <p:cNvSpPr>
            <a:spLocks noGrp="1"/>
          </p:cNvSpPr>
          <p:nvPr>
            <p:ph type="dt" sz="half" idx="10"/>
          </p:nvPr>
        </p:nvSpPr>
        <p:spPr/>
        <p:txBody>
          <a:bodyPr/>
          <a:lstStyle/>
          <a:p>
            <a:fld id="{05E52185-75A6-46EB-836C-D7CC5A2E213C}" type="datetimeFigureOut">
              <a:rPr lang="en-TT" smtClean="0"/>
              <a:t>30/03/2020</a:t>
            </a:fld>
            <a:endParaRPr lang="en-TT"/>
          </a:p>
        </p:txBody>
      </p:sp>
      <p:sp>
        <p:nvSpPr>
          <p:cNvPr id="5" name="Footer Placeholder 4">
            <a:extLst>
              <a:ext uri="{FF2B5EF4-FFF2-40B4-BE49-F238E27FC236}">
                <a16:creationId xmlns:a16="http://schemas.microsoft.com/office/drawing/2014/main" id="{54004AC4-A512-4BD8-932F-79E30CBE6EEF}"/>
              </a:ext>
            </a:extLst>
          </p:cNvPr>
          <p:cNvSpPr>
            <a:spLocks noGrp="1"/>
          </p:cNvSpPr>
          <p:nvPr>
            <p:ph type="ftr" sz="quarter" idx="11"/>
          </p:nvPr>
        </p:nvSpPr>
        <p:spPr/>
        <p:txBody>
          <a:bodyPr/>
          <a:lstStyle/>
          <a:p>
            <a:endParaRPr lang="en-TT"/>
          </a:p>
        </p:txBody>
      </p:sp>
      <p:sp>
        <p:nvSpPr>
          <p:cNvPr id="6" name="Slide Number Placeholder 5">
            <a:extLst>
              <a:ext uri="{FF2B5EF4-FFF2-40B4-BE49-F238E27FC236}">
                <a16:creationId xmlns:a16="http://schemas.microsoft.com/office/drawing/2014/main" id="{2E7E32A6-9026-45A6-B0E0-866F0FCC5A30}"/>
              </a:ext>
            </a:extLst>
          </p:cNvPr>
          <p:cNvSpPr>
            <a:spLocks noGrp="1"/>
          </p:cNvSpPr>
          <p:nvPr>
            <p:ph type="sldNum" sz="quarter" idx="12"/>
          </p:nvPr>
        </p:nvSpPr>
        <p:spPr/>
        <p:txBody>
          <a:bodyPr/>
          <a:lstStyle/>
          <a:p>
            <a:fld id="{6E70C66B-AB78-4A6C-81FE-BCABD3C901F5}" type="slidenum">
              <a:rPr lang="en-TT" smtClean="0"/>
              <a:t>‹#›</a:t>
            </a:fld>
            <a:endParaRPr lang="en-TT"/>
          </a:p>
        </p:txBody>
      </p:sp>
    </p:spTree>
    <p:extLst>
      <p:ext uri="{BB962C8B-B14F-4D97-AF65-F5344CB8AC3E}">
        <p14:creationId xmlns:p14="http://schemas.microsoft.com/office/powerpoint/2010/main" val="2498524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1537-63E2-4598-8AA3-688CC9312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T"/>
          </a:p>
        </p:txBody>
      </p:sp>
      <p:sp>
        <p:nvSpPr>
          <p:cNvPr id="3" name="Text Placeholder 2">
            <a:extLst>
              <a:ext uri="{FF2B5EF4-FFF2-40B4-BE49-F238E27FC236}">
                <a16:creationId xmlns:a16="http://schemas.microsoft.com/office/drawing/2014/main" id="{3827B57B-EAD5-446F-8EF8-832566954C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3F1629-AF24-400D-96D9-1851434F13BC}"/>
              </a:ext>
            </a:extLst>
          </p:cNvPr>
          <p:cNvSpPr>
            <a:spLocks noGrp="1"/>
          </p:cNvSpPr>
          <p:nvPr>
            <p:ph type="dt" sz="half" idx="10"/>
          </p:nvPr>
        </p:nvSpPr>
        <p:spPr/>
        <p:txBody>
          <a:bodyPr/>
          <a:lstStyle/>
          <a:p>
            <a:fld id="{05E52185-75A6-46EB-836C-D7CC5A2E213C}" type="datetimeFigureOut">
              <a:rPr lang="en-TT" smtClean="0"/>
              <a:t>30/03/2020</a:t>
            </a:fld>
            <a:endParaRPr lang="en-TT"/>
          </a:p>
        </p:txBody>
      </p:sp>
      <p:sp>
        <p:nvSpPr>
          <p:cNvPr id="5" name="Footer Placeholder 4">
            <a:extLst>
              <a:ext uri="{FF2B5EF4-FFF2-40B4-BE49-F238E27FC236}">
                <a16:creationId xmlns:a16="http://schemas.microsoft.com/office/drawing/2014/main" id="{C026EF1C-B9C9-46D9-9950-19B94ADF6D44}"/>
              </a:ext>
            </a:extLst>
          </p:cNvPr>
          <p:cNvSpPr>
            <a:spLocks noGrp="1"/>
          </p:cNvSpPr>
          <p:nvPr>
            <p:ph type="ftr" sz="quarter" idx="11"/>
          </p:nvPr>
        </p:nvSpPr>
        <p:spPr/>
        <p:txBody>
          <a:bodyPr/>
          <a:lstStyle/>
          <a:p>
            <a:endParaRPr lang="en-TT"/>
          </a:p>
        </p:txBody>
      </p:sp>
      <p:sp>
        <p:nvSpPr>
          <p:cNvPr id="6" name="Slide Number Placeholder 5">
            <a:extLst>
              <a:ext uri="{FF2B5EF4-FFF2-40B4-BE49-F238E27FC236}">
                <a16:creationId xmlns:a16="http://schemas.microsoft.com/office/drawing/2014/main" id="{8B0309B0-0C3E-4BC6-9004-A60E2F859FE3}"/>
              </a:ext>
            </a:extLst>
          </p:cNvPr>
          <p:cNvSpPr>
            <a:spLocks noGrp="1"/>
          </p:cNvSpPr>
          <p:nvPr>
            <p:ph type="sldNum" sz="quarter" idx="12"/>
          </p:nvPr>
        </p:nvSpPr>
        <p:spPr/>
        <p:txBody>
          <a:bodyPr/>
          <a:lstStyle/>
          <a:p>
            <a:fld id="{6E70C66B-AB78-4A6C-81FE-BCABD3C901F5}" type="slidenum">
              <a:rPr lang="en-TT" smtClean="0"/>
              <a:t>‹#›</a:t>
            </a:fld>
            <a:endParaRPr lang="en-TT"/>
          </a:p>
        </p:txBody>
      </p:sp>
    </p:spTree>
    <p:extLst>
      <p:ext uri="{BB962C8B-B14F-4D97-AF65-F5344CB8AC3E}">
        <p14:creationId xmlns:p14="http://schemas.microsoft.com/office/powerpoint/2010/main" val="288734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51D5-A98D-411E-A3F0-0E837B8444BC}"/>
              </a:ext>
            </a:extLst>
          </p:cNvPr>
          <p:cNvSpPr>
            <a:spLocks noGrp="1"/>
          </p:cNvSpPr>
          <p:nvPr>
            <p:ph type="title"/>
          </p:nvPr>
        </p:nvSpPr>
        <p:spPr/>
        <p:txBody>
          <a:bodyPr/>
          <a:lstStyle/>
          <a:p>
            <a:r>
              <a:rPr lang="en-US"/>
              <a:t>Click to edit Master title style</a:t>
            </a:r>
            <a:endParaRPr lang="en-TT"/>
          </a:p>
        </p:txBody>
      </p:sp>
      <p:sp>
        <p:nvSpPr>
          <p:cNvPr id="3" name="Content Placeholder 2">
            <a:extLst>
              <a:ext uri="{FF2B5EF4-FFF2-40B4-BE49-F238E27FC236}">
                <a16:creationId xmlns:a16="http://schemas.microsoft.com/office/drawing/2014/main" id="{7613AA7C-6141-49DA-81AA-EF4B1D652A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Content Placeholder 3">
            <a:extLst>
              <a:ext uri="{FF2B5EF4-FFF2-40B4-BE49-F238E27FC236}">
                <a16:creationId xmlns:a16="http://schemas.microsoft.com/office/drawing/2014/main" id="{AF2BE8E0-3714-47DD-87E7-87AEC0CFF0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5" name="Date Placeholder 4">
            <a:extLst>
              <a:ext uri="{FF2B5EF4-FFF2-40B4-BE49-F238E27FC236}">
                <a16:creationId xmlns:a16="http://schemas.microsoft.com/office/drawing/2014/main" id="{FC596D07-A4E5-40FC-93E7-80C52378F47D}"/>
              </a:ext>
            </a:extLst>
          </p:cNvPr>
          <p:cNvSpPr>
            <a:spLocks noGrp="1"/>
          </p:cNvSpPr>
          <p:nvPr>
            <p:ph type="dt" sz="half" idx="10"/>
          </p:nvPr>
        </p:nvSpPr>
        <p:spPr/>
        <p:txBody>
          <a:bodyPr/>
          <a:lstStyle/>
          <a:p>
            <a:fld id="{05E52185-75A6-46EB-836C-D7CC5A2E213C}" type="datetimeFigureOut">
              <a:rPr lang="en-TT" smtClean="0"/>
              <a:t>30/03/2020</a:t>
            </a:fld>
            <a:endParaRPr lang="en-TT"/>
          </a:p>
        </p:txBody>
      </p:sp>
      <p:sp>
        <p:nvSpPr>
          <p:cNvPr id="6" name="Footer Placeholder 5">
            <a:extLst>
              <a:ext uri="{FF2B5EF4-FFF2-40B4-BE49-F238E27FC236}">
                <a16:creationId xmlns:a16="http://schemas.microsoft.com/office/drawing/2014/main" id="{DE0D6418-281E-42F5-939C-912A2AE98217}"/>
              </a:ext>
            </a:extLst>
          </p:cNvPr>
          <p:cNvSpPr>
            <a:spLocks noGrp="1"/>
          </p:cNvSpPr>
          <p:nvPr>
            <p:ph type="ftr" sz="quarter" idx="11"/>
          </p:nvPr>
        </p:nvSpPr>
        <p:spPr/>
        <p:txBody>
          <a:bodyPr/>
          <a:lstStyle/>
          <a:p>
            <a:endParaRPr lang="en-TT"/>
          </a:p>
        </p:txBody>
      </p:sp>
      <p:sp>
        <p:nvSpPr>
          <p:cNvPr id="7" name="Slide Number Placeholder 6">
            <a:extLst>
              <a:ext uri="{FF2B5EF4-FFF2-40B4-BE49-F238E27FC236}">
                <a16:creationId xmlns:a16="http://schemas.microsoft.com/office/drawing/2014/main" id="{B8FC69E6-1275-4D47-916C-5186BDDFFADD}"/>
              </a:ext>
            </a:extLst>
          </p:cNvPr>
          <p:cNvSpPr>
            <a:spLocks noGrp="1"/>
          </p:cNvSpPr>
          <p:nvPr>
            <p:ph type="sldNum" sz="quarter" idx="12"/>
          </p:nvPr>
        </p:nvSpPr>
        <p:spPr/>
        <p:txBody>
          <a:bodyPr/>
          <a:lstStyle/>
          <a:p>
            <a:fld id="{6E70C66B-AB78-4A6C-81FE-BCABD3C901F5}" type="slidenum">
              <a:rPr lang="en-TT" smtClean="0"/>
              <a:t>‹#›</a:t>
            </a:fld>
            <a:endParaRPr lang="en-TT"/>
          </a:p>
        </p:txBody>
      </p:sp>
    </p:spTree>
    <p:extLst>
      <p:ext uri="{BB962C8B-B14F-4D97-AF65-F5344CB8AC3E}">
        <p14:creationId xmlns:p14="http://schemas.microsoft.com/office/powerpoint/2010/main" val="17299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2634-59F5-4D3F-9C8B-9F806222EB6E}"/>
              </a:ext>
            </a:extLst>
          </p:cNvPr>
          <p:cNvSpPr>
            <a:spLocks noGrp="1"/>
          </p:cNvSpPr>
          <p:nvPr>
            <p:ph type="title"/>
          </p:nvPr>
        </p:nvSpPr>
        <p:spPr>
          <a:xfrm>
            <a:off x="839788" y="365125"/>
            <a:ext cx="10515600" cy="1325563"/>
          </a:xfrm>
        </p:spPr>
        <p:txBody>
          <a:bodyPr/>
          <a:lstStyle/>
          <a:p>
            <a:r>
              <a:rPr lang="en-US"/>
              <a:t>Click to edit Master title style</a:t>
            </a:r>
            <a:endParaRPr lang="en-TT"/>
          </a:p>
        </p:txBody>
      </p:sp>
      <p:sp>
        <p:nvSpPr>
          <p:cNvPr id="3" name="Text Placeholder 2">
            <a:extLst>
              <a:ext uri="{FF2B5EF4-FFF2-40B4-BE49-F238E27FC236}">
                <a16:creationId xmlns:a16="http://schemas.microsoft.com/office/drawing/2014/main" id="{593750A1-7342-4793-9794-6907853E4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057615-7A01-463C-87B3-38365224D3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5" name="Text Placeholder 4">
            <a:extLst>
              <a:ext uri="{FF2B5EF4-FFF2-40B4-BE49-F238E27FC236}">
                <a16:creationId xmlns:a16="http://schemas.microsoft.com/office/drawing/2014/main" id="{F638EF35-39EE-49B2-B91B-59979B0612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D0AE8B-1BD4-4838-8986-CFB575E961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7" name="Date Placeholder 6">
            <a:extLst>
              <a:ext uri="{FF2B5EF4-FFF2-40B4-BE49-F238E27FC236}">
                <a16:creationId xmlns:a16="http://schemas.microsoft.com/office/drawing/2014/main" id="{B8214739-8509-4844-BDFA-950ECE3A3301}"/>
              </a:ext>
            </a:extLst>
          </p:cNvPr>
          <p:cNvSpPr>
            <a:spLocks noGrp="1"/>
          </p:cNvSpPr>
          <p:nvPr>
            <p:ph type="dt" sz="half" idx="10"/>
          </p:nvPr>
        </p:nvSpPr>
        <p:spPr/>
        <p:txBody>
          <a:bodyPr/>
          <a:lstStyle/>
          <a:p>
            <a:fld id="{05E52185-75A6-46EB-836C-D7CC5A2E213C}" type="datetimeFigureOut">
              <a:rPr lang="en-TT" smtClean="0"/>
              <a:t>30/03/2020</a:t>
            </a:fld>
            <a:endParaRPr lang="en-TT"/>
          </a:p>
        </p:txBody>
      </p:sp>
      <p:sp>
        <p:nvSpPr>
          <p:cNvPr id="8" name="Footer Placeholder 7">
            <a:extLst>
              <a:ext uri="{FF2B5EF4-FFF2-40B4-BE49-F238E27FC236}">
                <a16:creationId xmlns:a16="http://schemas.microsoft.com/office/drawing/2014/main" id="{3D9CA36B-E130-4163-81B3-82F5AB491E70}"/>
              </a:ext>
            </a:extLst>
          </p:cNvPr>
          <p:cNvSpPr>
            <a:spLocks noGrp="1"/>
          </p:cNvSpPr>
          <p:nvPr>
            <p:ph type="ftr" sz="quarter" idx="11"/>
          </p:nvPr>
        </p:nvSpPr>
        <p:spPr/>
        <p:txBody>
          <a:bodyPr/>
          <a:lstStyle/>
          <a:p>
            <a:endParaRPr lang="en-TT"/>
          </a:p>
        </p:txBody>
      </p:sp>
      <p:sp>
        <p:nvSpPr>
          <p:cNvPr id="9" name="Slide Number Placeholder 8">
            <a:extLst>
              <a:ext uri="{FF2B5EF4-FFF2-40B4-BE49-F238E27FC236}">
                <a16:creationId xmlns:a16="http://schemas.microsoft.com/office/drawing/2014/main" id="{3CDE3EBF-67E0-4AB6-B02A-7E09D0932B35}"/>
              </a:ext>
            </a:extLst>
          </p:cNvPr>
          <p:cNvSpPr>
            <a:spLocks noGrp="1"/>
          </p:cNvSpPr>
          <p:nvPr>
            <p:ph type="sldNum" sz="quarter" idx="12"/>
          </p:nvPr>
        </p:nvSpPr>
        <p:spPr/>
        <p:txBody>
          <a:bodyPr/>
          <a:lstStyle/>
          <a:p>
            <a:fld id="{6E70C66B-AB78-4A6C-81FE-BCABD3C901F5}" type="slidenum">
              <a:rPr lang="en-TT" smtClean="0"/>
              <a:t>‹#›</a:t>
            </a:fld>
            <a:endParaRPr lang="en-TT"/>
          </a:p>
        </p:txBody>
      </p:sp>
    </p:spTree>
    <p:extLst>
      <p:ext uri="{BB962C8B-B14F-4D97-AF65-F5344CB8AC3E}">
        <p14:creationId xmlns:p14="http://schemas.microsoft.com/office/powerpoint/2010/main" val="3469677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B8FA-BCC8-4B70-98C2-42D3F18F2EAA}"/>
              </a:ext>
            </a:extLst>
          </p:cNvPr>
          <p:cNvSpPr>
            <a:spLocks noGrp="1"/>
          </p:cNvSpPr>
          <p:nvPr>
            <p:ph type="title"/>
          </p:nvPr>
        </p:nvSpPr>
        <p:spPr/>
        <p:txBody>
          <a:bodyPr/>
          <a:lstStyle/>
          <a:p>
            <a:r>
              <a:rPr lang="en-US"/>
              <a:t>Click to edit Master title style</a:t>
            </a:r>
            <a:endParaRPr lang="en-TT"/>
          </a:p>
        </p:txBody>
      </p:sp>
      <p:sp>
        <p:nvSpPr>
          <p:cNvPr id="3" name="Date Placeholder 2">
            <a:extLst>
              <a:ext uri="{FF2B5EF4-FFF2-40B4-BE49-F238E27FC236}">
                <a16:creationId xmlns:a16="http://schemas.microsoft.com/office/drawing/2014/main" id="{98B0CAC6-33E9-4AC4-872E-017AD06BD667}"/>
              </a:ext>
            </a:extLst>
          </p:cNvPr>
          <p:cNvSpPr>
            <a:spLocks noGrp="1"/>
          </p:cNvSpPr>
          <p:nvPr>
            <p:ph type="dt" sz="half" idx="10"/>
          </p:nvPr>
        </p:nvSpPr>
        <p:spPr/>
        <p:txBody>
          <a:bodyPr/>
          <a:lstStyle/>
          <a:p>
            <a:fld id="{05E52185-75A6-46EB-836C-D7CC5A2E213C}" type="datetimeFigureOut">
              <a:rPr lang="en-TT" smtClean="0"/>
              <a:t>30/03/2020</a:t>
            </a:fld>
            <a:endParaRPr lang="en-TT"/>
          </a:p>
        </p:txBody>
      </p:sp>
      <p:sp>
        <p:nvSpPr>
          <p:cNvPr id="4" name="Footer Placeholder 3">
            <a:extLst>
              <a:ext uri="{FF2B5EF4-FFF2-40B4-BE49-F238E27FC236}">
                <a16:creationId xmlns:a16="http://schemas.microsoft.com/office/drawing/2014/main" id="{BF4BBA94-7711-441A-8D23-32648B646035}"/>
              </a:ext>
            </a:extLst>
          </p:cNvPr>
          <p:cNvSpPr>
            <a:spLocks noGrp="1"/>
          </p:cNvSpPr>
          <p:nvPr>
            <p:ph type="ftr" sz="quarter" idx="11"/>
          </p:nvPr>
        </p:nvSpPr>
        <p:spPr/>
        <p:txBody>
          <a:bodyPr/>
          <a:lstStyle/>
          <a:p>
            <a:endParaRPr lang="en-TT"/>
          </a:p>
        </p:txBody>
      </p:sp>
      <p:sp>
        <p:nvSpPr>
          <p:cNvPr id="5" name="Slide Number Placeholder 4">
            <a:extLst>
              <a:ext uri="{FF2B5EF4-FFF2-40B4-BE49-F238E27FC236}">
                <a16:creationId xmlns:a16="http://schemas.microsoft.com/office/drawing/2014/main" id="{FE23B988-A647-41C5-B979-470AEA80F419}"/>
              </a:ext>
            </a:extLst>
          </p:cNvPr>
          <p:cNvSpPr>
            <a:spLocks noGrp="1"/>
          </p:cNvSpPr>
          <p:nvPr>
            <p:ph type="sldNum" sz="quarter" idx="12"/>
          </p:nvPr>
        </p:nvSpPr>
        <p:spPr/>
        <p:txBody>
          <a:bodyPr/>
          <a:lstStyle/>
          <a:p>
            <a:fld id="{6E70C66B-AB78-4A6C-81FE-BCABD3C901F5}" type="slidenum">
              <a:rPr lang="en-TT" smtClean="0"/>
              <a:t>‹#›</a:t>
            </a:fld>
            <a:endParaRPr lang="en-TT"/>
          </a:p>
        </p:txBody>
      </p:sp>
    </p:spTree>
    <p:extLst>
      <p:ext uri="{BB962C8B-B14F-4D97-AF65-F5344CB8AC3E}">
        <p14:creationId xmlns:p14="http://schemas.microsoft.com/office/powerpoint/2010/main" val="1045395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0782F2-A672-45C9-A43F-FED3BB14D32E}"/>
              </a:ext>
            </a:extLst>
          </p:cNvPr>
          <p:cNvSpPr>
            <a:spLocks noGrp="1"/>
          </p:cNvSpPr>
          <p:nvPr>
            <p:ph type="dt" sz="half" idx="10"/>
          </p:nvPr>
        </p:nvSpPr>
        <p:spPr/>
        <p:txBody>
          <a:bodyPr/>
          <a:lstStyle/>
          <a:p>
            <a:fld id="{05E52185-75A6-46EB-836C-D7CC5A2E213C}" type="datetimeFigureOut">
              <a:rPr lang="en-TT" smtClean="0"/>
              <a:t>30/03/2020</a:t>
            </a:fld>
            <a:endParaRPr lang="en-TT"/>
          </a:p>
        </p:txBody>
      </p:sp>
      <p:sp>
        <p:nvSpPr>
          <p:cNvPr id="3" name="Footer Placeholder 2">
            <a:extLst>
              <a:ext uri="{FF2B5EF4-FFF2-40B4-BE49-F238E27FC236}">
                <a16:creationId xmlns:a16="http://schemas.microsoft.com/office/drawing/2014/main" id="{9065DB67-417D-4AC8-B72A-2F87D15AAA09}"/>
              </a:ext>
            </a:extLst>
          </p:cNvPr>
          <p:cNvSpPr>
            <a:spLocks noGrp="1"/>
          </p:cNvSpPr>
          <p:nvPr>
            <p:ph type="ftr" sz="quarter" idx="11"/>
          </p:nvPr>
        </p:nvSpPr>
        <p:spPr/>
        <p:txBody>
          <a:bodyPr/>
          <a:lstStyle/>
          <a:p>
            <a:endParaRPr lang="en-TT"/>
          </a:p>
        </p:txBody>
      </p:sp>
      <p:sp>
        <p:nvSpPr>
          <p:cNvPr id="4" name="Slide Number Placeholder 3">
            <a:extLst>
              <a:ext uri="{FF2B5EF4-FFF2-40B4-BE49-F238E27FC236}">
                <a16:creationId xmlns:a16="http://schemas.microsoft.com/office/drawing/2014/main" id="{8F2BAFA5-7550-46B9-BD68-D08D8605C105}"/>
              </a:ext>
            </a:extLst>
          </p:cNvPr>
          <p:cNvSpPr>
            <a:spLocks noGrp="1"/>
          </p:cNvSpPr>
          <p:nvPr>
            <p:ph type="sldNum" sz="quarter" idx="12"/>
          </p:nvPr>
        </p:nvSpPr>
        <p:spPr/>
        <p:txBody>
          <a:bodyPr/>
          <a:lstStyle/>
          <a:p>
            <a:fld id="{6E70C66B-AB78-4A6C-81FE-BCABD3C901F5}" type="slidenum">
              <a:rPr lang="en-TT" smtClean="0"/>
              <a:t>‹#›</a:t>
            </a:fld>
            <a:endParaRPr lang="en-TT"/>
          </a:p>
        </p:txBody>
      </p:sp>
    </p:spTree>
    <p:extLst>
      <p:ext uri="{BB962C8B-B14F-4D97-AF65-F5344CB8AC3E}">
        <p14:creationId xmlns:p14="http://schemas.microsoft.com/office/powerpoint/2010/main" val="656943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CCF5E-D69E-4A52-93DA-9B67E59077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T"/>
          </a:p>
        </p:txBody>
      </p:sp>
      <p:sp>
        <p:nvSpPr>
          <p:cNvPr id="3" name="Content Placeholder 2">
            <a:extLst>
              <a:ext uri="{FF2B5EF4-FFF2-40B4-BE49-F238E27FC236}">
                <a16:creationId xmlns:a16="http://schemas.microsoft.com/office/drawing/2014/main" id="{C42323EB-2A14-4D13-8D8D-7E3DABED79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Text Placeholder 3">
            <a:extLst>
              <a:ext uri="{FF2B5EF4-FFF2-40B4-BE49-F238E27FC236}">
                <a16:creationId xmlns:a16="http://schemas.microsoft.com/office/drawing/2014/main" id="{587B90DE-F3A6-428B-9960-ACBA8FA6F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BDD5FA-FA24-4DFB-AFA8-DE3FFCF1938D}"/>
              </a:ext>
            </a:extLst>
          </p:cNvPr>
          <p:cNvSpPr>
            <a:spLocks noGrp="1"/>
          </p:cNvSpPr>
          <p:nvPr>
            <p:ph type="dt" sz="half" idx="10"/>
          </p:nvPr>
        </p:nvSpPr>
        <p:spPr/>
        <p:txBody>
          <a:bodyPr/>
          <a:lstStyle/>
          <a:p>
            <a:fld id="{05E52185-75A6-46EB-836C-D7CC5A2E213C}" type="datetimeFigureOut">
              <a:rPr lang="en-TT" smtClean="0"/>
              <a:t>30/03/2020</a:t>
            </a:fld>
            <a:endParaRPr lang="en-TT"/>
          </a:p>
        </p:txBody>
      </p:sp>
      <p:sp>
        <p:nvSpPr>
          <p:cNvPr id="6" name="Footer Placeholder 5">
            <a:extLst>
              <a:ext uri="{FF2B5EF4-FFF2-40B4-BE49-F238E27FC236}">
                <a16:creationId xmlns:a16="http://schemas.microsoft.com/office/drawing/2014/main" id="{D2F82B7A-6928-4651-B416-A064656D5323}"/>
              </a:ext>
            </a:extLst>
          </p:cNvPr>
          <p:cNvSpPr>
            <a:spLocks noGrp="1"/>
          </p:cNvSpPr>
          <p:nvPr>
            <p:ph type="ftr" sz="quarter" idx="11"/>
          </p:nvPr>
        </p:nvSpPr>
        <p:spPr/>
        <p:txBody>
          <a:bodyPr/>
          <a:lstStyle/>
          <a:p>
            <a:endParaRPr lang="en-TT"/>
          </a:p>
        </p:txBody>
      </p:sp>
      <p:sp>
        <p:nvSpPr>
          <p:cNvPr id="7" name="Slide Number Placeholder 6">
            <a:extLst>
              <a:ext uri="{FF2B5EF4-FFF2-40B4-BE49-F238E27FC236}">
                <a16:creationId xmlns:a16="http://schemas.microsoft.com/office/drawing/2014/main" id="{014AF826-3941-43DE-B94E-FE7F7053CBEF}"/>
              </a:ext>
            </a:extLst>
          </p:cNvPr>
          <p:cNvSpPr>
            <a:spLocks noGrp="1"/>
          </p:cNvSpPr>
          <p:nvPr>
            <p:ph type="sldNum" sz="quarter" idx="12"/>
          </p:nvPr>
        </p:nvSpPr>
        <p:spPr/>
        <p:txBody>
          <a:bodyPr/>
          <a:lstStyle/>
          <a:p>
            <a:fld id="{6E70C66B-AB78-4A6C-81FE-BCABD3C901F5}" type="slidenum">
              <a:rPr lang="en-TT" smtClean="0"/>
              <a:t>‹#›</a:t>
            </a:fld>
            <a:endParaRPr lang="en-TT"/>
          </a:p>
        </p:txBody>
      </p:sp>
    </p:spTree>
    <p:extLst>
      <p:ext uri="{BB962C8B-B14F-4D97-AF65-F5344CB8AC3E}">
        <p14:creationId xmlns:p14="http://schemas.microsoft.com/office/powerpoint/2010/main" val="425115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BA75-72B4-4FB8-999D-146B2D75B7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T"/>
          </a:p>
        </p:txBody>
      </p:sp>
      <p:sp>
        <p:nvSpPr>
          <p:cNvPr id="3" name="Picture Placeholder 2">
            <a:extLst>
              <a:ext uri="{FF2B5EF4-FFF2-40B4-BE49-F238E27FC236}">
                <a16:creationId xmlns:a16="http://schemas.microsoft.com/office/drawing/2014/main" id="{D8117940-BEE8-4A8B-8947-4FAA4FB650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T"/>
          </a:p>
        </p:txBody>
      </p:sp>
      <p:sp>
        <p:nvSpPr>
          <p:cNvPr id="4" name="Text Placeholder 3">
            <a:extLst>
              <a:ext uri="{FF2B5EF4-FFF2-40B4-BE49-F238E27FC236}">
                <a16:creationId xmlns:a16="http://schemas.microsoft.com/office/drawing/2014/main" id="{7E5AFFE6-17E5-4F7F-BCFD-85D0C88290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424B91-601C-4016-8131-0586CBB5C904}"/>
              </a:ext>
            </a:extLst>
          </p:cNvPr>
          <p:cNvSpPr>
            <a:spLocks noGrp="1"/>
          </p:cNvSpPr>
          <p:nvPr>
            <p:ph type="dt" sz="half" idx="10"/>
          </p:nvPr>
        </p:nvSpPr>
        <p:spPr/>
        <p:txBody>
          <a:bodyPr/>
          <a:lstStyle/>
          <a:p>
            <a:fld id="{05E52185-75A6-46EB-836C-D7CC5A2E213C}" type="datetimeFigureOut">
              <a:rPr lang="en-TT" smtClean="0"/>
              <a:t>30/03/2020</a:t>
            </a:fld>
            <a:endParaRPr lang="en-TT"/>
          </a:p>
        </p:txBody>
      </p:sp>
      <p:sp>
        <p:nvSpPr>
          <p:cNvPr id="6" name="Footer Placeholder 5">
            <a:extLst>
              <a:ext uri="{FF2B5EF4-FFF2-40B4-BE49-F238E27FC236}">
                <a16:creationId xmlns:a16="http://schemas.microsoft.com/office/drawing/2014/main" id="{B6F75E56-B92A-46D3-BCAB-EA1B90F8FF95}"/>
              </a:ext>
            </a:extLst>
          </p:cNvPr>
          <p:cNvSpPr>
            <a:spLocks noGrp="1"/>
          </p:cNvSpPr>
          <p:nvPr>
            <p:ph type="ftr" sz="quarter" idx="11"/>
          </p:nvPr>
        </p:nvSpPr>
        <p:spPr/>
        <p:txBody>
          <a:bodyPr/>
          <a:lstStyle/>
          <a:p>
            <a:endParaRPr lang="en-TT"/>
          </a:p>
        </p:txBody>
      </p:sp>
      <p:sp>
        <p:nvSpPr>
          <p:cNvPr id="7" name="Slide Number Placeholder 6">
            <a:extLst>
              <a:ext uri="{FF2B5EF4-FFF2-40B4-BE49-F238E27FC236}">
                <a16:creationId xmlns:a16="http://schemas.microsoft.com/office/drawing/2014/main" id="{82ECE35A-B364-4CBA-AE5A-09AD7D0C8D68}"/>
              </a:ext>
            </a:extLst>
          </p:cNvPr>
          <p:cNvSpPr>
            <a:spLocks noGrp="1"/>
          </p:cNvSpPr>
          <p:nvPr>
            <p:ph type="sldNum" sz="quarter" idx="12"/>
          </p:nvPr>
        </p:nvSpPr>
        <p:spPr/>
        <p:txBody>
          <a:bodyPr/>
          <a:lstStyle/>
          <a:p>
            <a:fld id="{6E70C66B-AB78-4A6C-81FE-BCABD3C901F5}" type="slidenum">
              <a:rPr lang="en-TT" smtClean="0"/>
              <a:t>‹#›</a:t>
            </a:fld>
            <a:endParaRPr lang="en-TT"/>
          </a:p>
        </p:txBody>
      </p:sp>
    </p:spTree>
    <p:extLst>
      <p:ext uri="{BB962C8B-B14F-4D97-AF65-F5344CB8AC3E}">
        <p14:creationId xmlns:p14="http://schemas.microsoft.com/office/powerpoint/2010/main" val="3280335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0CDC51-926D-4369-AEFF-6DD9ED8C40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T"/>
          </a:p>
        </p:txBody>
      </p:sp>
      <p:sp>
        <p:nvSpPr>
          <p:cNvPr id="3" name="Text Placeholder 2">
            <a:extLst>
              <a:ext uri="{FF2B5EF4-FFF2-40B4-BE49-F238E27FC236}">
                <a16:creationId xmlns:a16="http://schemas.microsoft.com/office/drawing/2014/main" id="{5EB0A9DB-5547-4F3E-963B-7D420A9B4C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Date Placeholder 3">
            <a:extLst>
              <a:ext uri="{FF2B5EF4-FFF2-40B4-BE49-F238E27FC236}">
                <a16:creationId xmlns:a16="http://schemas.microsoft.com/office/drawing/2014/main" id="{6D4FD918-43EA-4DF6-A711-3273BF75CC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E52185-75A6-46EB-836C-D7CC5A2E213C}" type="datetimeFigureOut">
              <a:rPr lang="en-TT" smtClean="0"/>
              <a:t>30/03/2020</a:t>
            </a:fld>
            <a:endParaRPr lang="en-TT"/>
          </a:p>
        </p:txBody>
      </p:sp>
      <p:sp>
        <p:nvSpPr>
          <p:cNvPr id="5" name="Footer Placeholder 4">
            <a:extLst>
              <a:ext uri="{FF2B5EF4-FFF2-40B4-BE49-F238E27FC236}">
                <a16:creationId xmlns:a16="http://schemas.microsoft.com/office/drawing/2014/main" id="{60DCBBD3-2FCA-46D3-8B9F-B4A6E6A2E5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T"/>
          </a:p>
        </p:txBody>
      </p:sp>
      <p:sp>
        <p:nvSpPr>
          <p:cNvPr id="6" name="Slide Number Placeholder 5">
            <a:extLst>
              <a:ext uri="{FF2B5EF4-FFF2-40B4-BE49-F238E27FC236}">
                <a16:creationId xmlns:a16="http://schemas.microsoft.com/office/drawing/2014/main" id="{28D7FE96-592B-41A8-B2FB-39305FB287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70C66B-AB78-4A6C-81FE-BCABD3C901F5}" type="slidenum">
              <a:rPr lang="en-TT" smtClean="0"/>
              <a:t>‹#›</a:t>
            </a:fld>
            <a:endParaRPr lang="en-TT"/>
          </a:p>
        </p:txBody>
      </p:sp>
    </p:spTree>
    <p:extLst>
      <p:ext uri="{BB962C8B-B14F-4D97-AF65-F5344CB8AC3E}">
        <p14:creationId xmlns:p14="http://schemas.microsoft.com/office/powerpoint/2010/main" val="1942954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7.gif"/><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1DC9-5BA0-4145-8C5F-0FAA8F5D1D2B}"/>
              </a:ext>
            </a:extLst>
          </p:cNvPr>
          <p:cNvSpPr>
            <a:spLocks noGrp="1"/>
          </p:cNvSpPr>
          <p:nvPr>
            <p:ph type="ctrTitle"/>
          </p:nvPr>
        </p:nvSpPr>
        <p:spPr/>
        <p:txBody>
          <a:bodyPr/>
          <a:lstStyle/>
          <a:p>
            <a:r>
              <a:rPr lang="en-TT"/>
              <a:t>minter</a:t>
            </a:r>
          </a:p>
        </p:txBody>
      </p:sp>
      <p:sp>
        <p:nvSpPr>
          <p:cNvPr id="3" name="Subtitle 2">
            <a:extLst>
              <a:ext uri="{FF2B5EF4-FFF2-40B4-BE49-F238E27FC236}">
                <a16:creationId xmlns:a16="http://schemas.microsoft.com/office/drawing/2014/main" id="{90316FAA-B443-4353-BBA0-415D5A10B145}"/>
              </a:ext>
            </a:extLst>
          </p:cNvPr>
          <p:cNvSpPr>
            <a:spLocks noGrp="1"/>
          </p:cNvSpPr>
          <p:nvPr>
            <p:ph type="subTitle" idx="1"/>
          </p:nvPr>
        </p:nvSpPr>
        <p:spPr/>
        <p:txBody>
          <a:bodyPr vert="horz" lIns="91440" tIns="45720" rIns="91440" bIns="45720" rtlCol="0" anchor="t">
            <a:normAutofit/>
          </a:bodyPr>
          <a:lstStyle/>
          <a:p>
            <a:r>
              <a:rPr lang="en-TT"/>
              <a:t>INFO 3604  Project</a:t>
            </a:r>
          </a:p>
          <a:p>
            <a:r>
              <a:rPr lang="en-TT"/>
              <a:t>Supervisor: </a:t>
            </a:r>
            <a:r>
              <a:rPr lang="en-TT" err="1"/>
              <a:t>Inzamam</a:t>
            </a:r>
            <a:r>
              <a:rPr lang="en-TT"/>
              <a:t> Rahaman</a:t>
            </a:r>
            <a:endParaRPr lang="en-TT">
              <a:cs typeface="Calibri"/>
            </a:endParaRPr>
          </a:p>
          <a:p>
            <a:r>
              <a:rPr lang="en-TT">
                <a:solidFill>
                  <a:srgbClr val="FF0000"/>
                </a:solidFill>
                <a:cs typeface="Calibri"/>
              </a:rPr>
              <a:t>Please Turn Up Your Volume</a:t>
            </a:r>
          </a:p>
        </p:txBody>
      </p:sp>
    </p:spTree>
    <p:extLst>
      <p:ext uri="{BB962C8B-B14F-4D97-AF65-F5344CB8AC3E}">
        <p14:creationId xmlns:p14="http://schemas.microsoft.com/office/powerpoint/2010/main" val="2810369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0A9D-326B-4FD3-900E-DACDEB15C61A}"/>
              </a:ext>
            </a:extLst>
          </p:cNvPr>
          <p:cNvSpPr>
            <a:spLocks noGrp="1"/>
          </p:cNvSpPr>
          <p:nvPr>
            <p:ph type="title"/>
          </p:nvPr>
        </p:nvSpPr>
        <p:spPr>
          <a:xfrm>
            <a:off x="705678" y="89659"/>
            <a:ext cx="10515600" cy="1325563"/>
          </a:xfrm>
        </p:spPr>
        <p:txBody>
          <a:bodyPr/>
          <a:lstStyle/>
          <a:p>
            <a:r>
              <a:rPr lang="en-TT"/>
              <a:t>BPNN Overview</a:t>
            </a:r>
          </a:p>
        </p:txBody>
      </p:sp>
      <p:sp>
        <p:nvSpPr>
          <p:cNvPr id="9" name="Rectangle 8">
            <a:extLst>
              <a:ext uri="{FF2B5EF4-FFF2-40B4-BE49-F238E27FC236}">
                <a16:creationId xmlns:a16="http://schemas.microsoft.com/office/drawing/2014/main" id="{198716A1-C7F1-4372-9830-F239BFC7E8A4}"/>
              </a:ext>
            </a:extLst>
          </p:cNvPr>
          <p:cNvSpPr/>
          <p:nvPr/>
        </p:nvSpPr>
        <p:spPr>
          <a:xfrm>
            <a:off x="587433" y="1645756"/>
            <a:ext cx="11258203" cy="830997"/>
          </a:xfrm>
          <a:prstGeom prst="rect">
            <a:avLst/>
          </a:prstGeom>
        </p:spPr>
        <p:txBody>
          <a:bodyPr wrap="square">
            <a:spAutoFit/>
          </a:bodyPr>
          <a:lstStyle/>
          <a:p>
            <a:pPr fontAlgn="base"/>
            <a:endParaRPr lang="en-TT" sz="1600" b="0" i="0">
              <a:effectLst/>
              <a:latin typeface="+mj-lt"/>
            </a:endParaRPr>
          </a:p>
          <a:p>
            <a:pPr fontAlgn="base"/>
            <a:endParaRPr lang="en-TT" sz="1600">
              <a:latin typeface="+mj-lt"/>
            </a:endParaRPr>
          </a:p>
          <a:p>
            <a:pPr fontAlgn="base"/>
            <a:endParaRPr lang="en-TT" sz="1600" b="0" i="0">
              <a:effectLst/>
              <a:latin typeface="+mj-lt"/>
            </a:endParaRPr>
          </a:p>
        </p:txBody>
      </p:sp>
      <p:sp>
        <p:nvSpPr>
          <p:cNvPr id="10" name="Rectangle 9">
            <a:extLst>
              <a:ext uri="{FF2B5EF4-FFF2-40B4-BE49-F238E27FC236}">
                <a16:creationId xmlns:a16="http://schemas.microsoft.com/office/drawing/2014/main" id="{4B2952F0-63B7-42A7-A7B6-4683A67BD5B9}"/>
              </a:ext>
            </a:extLst>
          </p:cNvPr>
          <p:cNvSpPr/>
          <p:nvPr/>
        </p:nvSpPr>
        <p:spPr>
          <a:xfrm>
            <a:off x="707967" y="4360025"/>
            <a:ext cx="10776066" cy="338554"/>
          </a:xfrm>
          <a:prstGeom prst="rect">
            <a:avLst/>
          </a:prstGeom>
        </p:spPr>
        <p:txBody>
          <a:bodyPr wrap="square">
            <a:spAutoFit/>
          </a:bodyPr>
          <a:lstStyle/>
          <a:p>
            <a:pPr fontAlgn="base"/>
            <a:endParaRPr lang="en-TT" sz="1600" b="0" i="0">
              <a:effectLst/>
              <a:latin typeface="+mj-lt"/>
            </a:endParaRPr>
          </a:p>
        </p:txBody>
      </p:sp>
      <p:sp>
        <p:nvSpPr>
          <p:cNvPr id="11" name="Rectangle 10">
            <a:extLst>
              <a:ext uri="{FF2B5EF4-FFF2-40B4-BE49-F238E27FC236}">
                <a16:creationId xmlns:a16="http://schemas.microsoft.com/office/drawing/2014/main" id="{1BA314DD-EA5E-4296-85BE-D746EBB4AC17}"/>
              </a:ext>
            </a:extLst>
          </p:cNvPr>
          <p:cNvSpPr/>
          <p:nvPr/>
        </p:nvSpPr>
        <p:spPr>
          <a:xfrm>
            <a:off x="4491324" y="2028616"/>
            <a:ext cx="6984297" cy="2554545"/>
          </a:xfrm>
          <a:prstGeom prst="rect">
            <a:avLst/>
          </a:prstGeom>
        </p:spPr>
        <p:txBody>
          <a:bodyPr wrap="square" anchor="t">
            <a:spAutoFit/>
          </a:bodyPr>
          <a:lstStyle/>
          <a:p>
            <a:pPr marL="285750" lvl="0" indent="-285750" algn="just" fontAlgn="base">
              <a:buClr>
                <a:schemeClr val="accent4"/>
              </a:buClr>
              <a:buSzPct val="80000"/>
              <a:buFont typeface="Wingdings" panose="05000000000000000000" pitchFamily="2" charset="2"/>
              <a:buChar char="q"/>
            </a:pPr>
            <a:r>
              <a:rPr lang="en-TT" sz="1600">
                <a:solidFill>
                  <a:prstClr val="black"/>
                </a:solidFill>
                <a:latin typeface="Calibri Light" panose="020F0302020204030204"/>
              </a:rPr>
              <a:t>A neural network simply consists of neurons (also called nodes). These neurons are split between the input, hidden and output layer. These nodes are connected in some way. </a:t>
            </a:r>
          </a:p>
          <a:p>
            <a:pPr marL="285750" lvl="0" indent="-285750" algn="just" fontAlgn="base">
              <a:buClr>
                <a:schemeClr val="accent4"/>
              </a:buClr>
              <a:buSzPct val="80000"/>
              <a:buFont typeface="Wingdings" panose="05000000000000000000" pitchFamily="2" charset="2"/>
              <a:buChar char="q"/>
            </a:pPr>
            <a:endParaRPr lang="en-TT" sz="1600">
              <a:solidFill>
                <a:prstClr val="black"/>
              </a:solidFill>
              <a:latin typeface="Calibri Light" panose="020F0302020204030204"/>
            </a:endParaRPr>
          </a:p>
          <a:p>
            <a:pPr marL="285750" lvl="0" indent="-285750" algn="just" fontAlgn="base">
              <a:buClr>
                <a:schemeClr val="accent4"/>
              </a:buClr>
              <a:buSzPct val="80000"/>
              <a:buFont typeface="Wingdings" panose="05000000000000000000" pitchFamily="2" charset="2"/>
              <a:buChar char="q"/>
            </a:pPr>
            <a:r>
              <a:rPr lang="en-TT" sz="1600">
                <a:solidFill>
                  <a:prstClr val="black"/>
                </a:solidFill>
                <a:latin typeface="Calibri Light" panose="020F0302020204030204"/>
              </a:rPr>
              <a:t>The idea is that we input data into the input layer, which sends the numbers from our data ping-ponging forward, through the different connections, from one neuron to another in the network. </a:t>
            </a:r>
          </a:p>
          <a:p>
            <a:pPr marL="285750" lvl="0" indent="-285750" algn="just" fontAlgn="base">
              <a:buClr>
                <a:schemeClr val="accent4"/>
              </a:buClr>
              <a:buSzPct val="80000"/>
              <a:buFont typeface="Wingdings" panose="05000000000000000000" pitchFamily="2" charset="2"/>
              <a:buChar char="q"/>
            </a:pPr>
            <a:endParaRPr lang="en-TT" sz="1600">
              <a:solidFill>
                <a:prstClr val="black"/>
              </a:solidFill>
              <a:latin typeface="Calibri Light" panose="020F0302020204030204"/>
            </a:endParaRPr>
          </a:p>
          <a:p>
            <a:pPr marL="285750" indent="-285750" algn="just" fontAlgn="base">
              <a:buClr>
                <a:schemeClr val="accent4"/>
              </a:buClr>
              <a:buSzPct val="80000"/>
              <a:buFont typeface="Wingdings" panose="05000000000000000000" pitchFamily="2" charset="2"/>
              <a:buChar char="q"/>
            </a:pPr>
            <a:r>
              <a:rPr lang="en-TT" sz="1600">
                <a:latin typeface="Calibri Light" panose="020F0302020204030204"/>
              </a:rPr>
              <a:t>Backpropagation is the heart of every neural network. The algorithm is used to effectively train a neural network through a method called chain rule. </a:t>
            </a:r>
            <a:endParaRPr lang="en-TT" sz="1600">
              <a:latin typeface="Calibri Light" panose="020F0302020204030204"/>
              <a:cs typeface="Calibri Light"/>
            </a:endParaRPr>
          </a:p>
        </p:txBody>
      </p:sp>
      <p:pic>
        <p:nvPicPr>
          <p:cNvPr id="4" name="Picture 3">
            <a:extLst>
              <a:ext uri="{FF2B5EF4-FFF2-40B4-BE49-F238E27FC236}">
                <a16:creationId xmlns:a16="http://schemas.microsoft.com/office/drawing/2014/main" id="{E744B89F-FED5-4170-8C6F-9EC08FD41A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082" y="1813807"/>
            <a:ext cx="3530477" cy="3230386"/>
          </a:xfrm>
          <a:prstGeom prst="rect">
            <a:avLst/>
          </a:prstGeom>
        </p:spPr>
      </p:pic>
      <p:sp>
        <p:nvSpPr>
          <p:cNvPr id="7" name="TextBox 6">
            <a:extLst>
              <a:ext uri="{FF2B5EF4-FFF2-40B4-BE49-F238E27FC236}">
                <a16:creationId xmlns:a16="http://schemas.microsoft.com/office/drawing/2014/main" id="{73A84B7F-6731-408C-A0AA-28E3A24839C4}"/>
              </a:ext>
            </a:extLst>
          </p:cNvPr>
          <p:cNvSpPr txBox="1"/>
          <p:nvPr/>
        </p:nvSpPr>
        <p:spPr>
          <a:xfrm>
            <a:off x="752082" y="5067278"/>
            <a:ext cx="3992040" cy="861774"/>
          </a:xfrm>
          <a:prstGeom prst="rect">
            <a:avLst/>
          </a:prstGeom>
          <a:noFill/>
        </p:spPr>
        <p:txBody>
          <a:bodyPr wrap="square" rtlCol="0" anchor="t">
            <a:spAutoFit/>
          </a:bodyPr>
          <a:lstStyle/>
          <a:p>
            <a:pPr>
              <a:lnSpc>
                <a:spcPct val="150000"/>
              </a:lnSpc>
            </a:pPr>
            <a:r>
              <a:rPr lang="en-TT" sz="1200"/>
              <a:t>Figure 1. Neural Network </a:t>
            </a:r>
          </a:p>
          <a:p>
            <a:r>
              <a:rPr lang="en-TT" sz="1000"/>
              <a:t>White circles corresponding to neurons, and yellow arrows are the connections (with a weight) from one neuron to another neuron. </a:t>
            </a:r>
            <a:endParaRPr lang="en-US" sz="1000"/>
          </a:p>
          <a:p>
            <a:endParaRPr lang="en-TT" sz="1200"/>
          </a:p>
        </p:txBody>
      </p:sp>
      <p:pic>
        <p:nvPicPr>
          <p:cNvPr id="3" name="Bp">
            <a:hlinkClick r:id="" action="ppaction://media"/>
            <a:extLst>
              <a:ext uri="{FF2B5EF4-FFF2-40B4-BE49-F238E27FC236}">
                <a16:creationId xmlns:a16="http://schemas.microsoft.com/office/drawing/2014/main" id="{673D8A4A-AD9E-4D50-952B-E60021DA68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0247" y="5972251"/>
            <a:ext cx="609600" cy="609600"/>
          </a:xfrm>
          <a:prstGeom prst="rect">
            <a:avLst/>
          </a:prstGeom>
        </p:spPr>
      </p:pic>
    </p:spTree>
    <p:extLst>
      <p:ext uri="{BB962C8B-B14F-4D97-AF65-F5344CB8AC3E}">
        <p14:creationId xmlns:p14="http://schemas.microsoft.com/office/powerpoint/2010/main" val="236629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3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3341-054A-445E-83F2-3A85F5274B66}"/>
              </a:ext>
            </a:extLst>
          </p:cNvPr>
          <p:cNvSpPr>
            <a:spLocks noGrp="1"/>
          </p:cNvSpPr>
          <p:nvPr>
            <p:ph type="title"/>
          </p:nvPr>
        </p:nvSpPr>
        <p:spPr>
          <a:xfrm>
            <a:off x="724446" y="69024"/>
            <a:ext cx="10515600" cy="1325563"/>
          </a:xfrm>
        </p:spPr>
        <p:txBody>
          <a:bodyPr/>
          <a:lstStyle/>
          <a:p>
            <a:r>
              <a:rPr lang="en-TT"/>
              <a:t>BPNN Model Developed</a:t>
            </a:r>
          </a:p>
        </p:txBody>
      </p:sp>
      <p:sp>
        <p:nvSpPr>
          <p:cNvPr id="4" name="TextBox 3">
            <a:extLst>
              <a:ext uri="{FF2B5EF4-FFF2-40B4-BE49-F238E27FC236}">
                <a16:creationId xmlns:a16="http://schemas.microsoft.com/office/drawing/2014/main" id="{92D3C030-7EF3-4D02-8BD7-151F2AFE191F}"/>
              </a:ext>
            </a:extLst>
          </p:cNvPr>
          <p:cNvSpPr txBox="1"/>
          <p:nvPr/>
        </p:nvSpPr>
        <p:spPr>
          <a:xfrm>
            <a:off x="765718" y="12675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TT">
                <a:ea typeface="+mn-lt"/>
                <a:cs typeface="+mn-lt"/>
              </a:rPr>
              <a:t>BPNN: how it works?</a:t>
            </a:r>
            <a:endParaRPr lang="en-US"/>
          </a:p>
        </p:txBody>
      </p:sp>
      <p:pic>
        <p:nvPicPr>
          <p:cNvPr id="12" name="Screen Recording 11">
            <a:hlinkClick r:id="" action="ppaction://media"/>
            <a:extLst>
              <a:ext uri="{FF2B5EF4-FFF2-40B4-BE49-F238E27FC236}">
                <a16:creationId xmlns:a16="http://schemas.microsoft.com/office/drawing/2014/main" id="{B27BC25C-29EE-4F2F-B685-D3E6253630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8225" y="1993077"/>
            <a:ext cx="10115550" cy="3390900"/>
          </a:xfrm>
          <a:prstGeom prst="rect">
            <a:avLst/>
          </a:prstGeom>
        </p:spPr>
      </p:pic>
    </p:spTree>
    <p:extLst>
      <p:ext uri="{BB962C8B-B14F-4D97-AF65-F5344CB8AC3E}">
        <p14:creationId xmlns:p14="http://schemas.microsoft.com/office/powerpoint/2010/main" val="337198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11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83F223-C286-450B-B071-D91E505C82A2}"/>
              </a:ext>
            </a:extLst>
          </p:cNvPr>
          <p:cNvSpPr>
            <a:spLocks noGrp="1"/>
          </p:cNvSpPr>
          <p:nvPr>
            <p:ph type="title"/>
          </p:nvPr>
        </p:nvSpPr>
        <p:spPr>
          <a:xfrm>
            <a:off x="1776760" y="2632540"/>
            <a:ext cx="4410308" cy="1344148"/>
          </a:xfrm>
        </p:spPr>
        <p:txBody>
          <a:bodyPr>
            <a:normAutofit fontScale="90000"/>
          </a:bodyPr>
          <a:lstStyle/>
          <a:p>
            <a:pPr>
              <a:lnSpc>
                <a:spcPct val="150000"/>
              </a:lnSpc>
              <a:spcBef>
                <a:spcPts val="0"/>
              </a:spcBef>
            </a:pPr>
            <a:r>
              <a:rPr lang="en-US">
                <a:cs typeface="Calibri Light"/>
              </a:rPr>
              <a:t>Long Short-Term </a:t>
            </a:r>
            <a:br>
              <a:rPr lang="en-US">
                <a:cs typeface="Calibri Light"/>
              </a:rPr>
            </a:br>
            <a:r>
              <a:rPr lang="en-US">
                <a:cs typeface="Calibri Light"/>
              </a:rPr>
              <a:t>Memory Network</a:t>
            </a:r>
          </a:p>
        </p:txBody>
      </p:sp>
      <p:pic>
        <p:nvPicPr>
          <p:cNvPr id="2" name="Picture 2" descr="A screenshot of a cell phone&#10;&#10;Description generated with very high confidence">
            <a:extLst>
              <a:ext uri="{FF2B5EF4-FFF2-40B4-BE49-F238E27FC236}">
                <a16:creationId xmlns:a16="http://schemas.microsoft.com/office/drawing/2014/main" id="{9A12A5D3-A41B-40E4-8E4E-47B76E84EDCD}"/>
              </a:ext>
            </a:extLst>
          </p:cNvPr>
          <p:cNvPicPr>
            <a:picLocks noChangeAspect="1"/>
          </p:cNvPicPr>
          <p:nvPr/>
        </p:nvPicPr>
        <p:blipFill>
          <a:blip r:embed="rId3"/>
          <a:stretch>
            <a:fillRect/>
          </a:stretch>
        </p:blipFill>
        <p:spPr>
          <a:xfrm>
            <a:off x="6649539" y="1987547"/>
            <a:ext cx="3797473" cy="2778294"/>
          </a:xfrm>
          <a:prstGeom prst="rect">
            <a:avLst/>
          </a:prstGeom>
        </p:spPr>
      </p:pic>
    </p:spTree>
    <p:extLst>
      <p:ext uri="{BB962C8B-B14F-4D97-AF65-F5344CB8AC3E}">
        <p14:creationId xmlns:p14="http://schemas.microsoft.com/office/powerpoint/2010/main" val="258466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0A9D-326B-4FD3-900E-DACDEB15C61A}"/>
              </a:ext>
            </a:extLst>
          </p:cNvPr>
          <p:cNvSpPr>
            <a:spLocks noGrp="1"/>
          </p:cNvSpPr>
          <p:nvPr>
            <p:ph type="title"/>
          </p:nvPr>
        </p:nvSpPr>
        <p:spPr>
          <a:xfrm>
            <a:off x="705678" y="89659"/>
            <a:ext cx="10515600" cy="1325563"/>
          </a:xfrm>
        </p:spPr>
        <p:txBody>
          <a:bodyPr/>
          <a:lstStyle/>
          <a:p>
            <a:r>
              <a:rPr lang="en-TT"/>
              <a:t>LSTM Overview</a:t>
            </a:r>
          </a:p>
        </p:txBody>
      </p:sp>
      <p:sp>
        <p:nvSpPr>
          <p:cNvPr id="9" name="Rectangle 8">
            <a:extLst>
              <a:ext uri="{FF2B5EF4-FFF2-40B4-BE49-F238E27FC236}">
                <a16:creationId xmlns:a16="http://schemas.microsoft.com/office/drawing/2014/main" id="{198716A1-C7F1-4372-9830-F239BFC7E8A4}"/>
              </a:ext>
            </a:extLst>
          </p:cNvPr>
          <p:cNvSpPr/>
          <p:nvPr/>
        </p:nvSpPr>
        <p:spPr>
          <a:xfrm>
            <a:off x="587433" y="1645756"/>
            <a:ext cx="11258203" cy="830997"/>
          </a:xfrm>
          <a:prstGeom prst="rect">
            <a:avLst/>
          </a:prstGeom>
        </p:spPr>
        <p:txBody>
          <a:bodyPr wrap="square">
            <a:spAutoFit/>
          </a:bodyPr>
          <a:lstStyle/>
          <a:p>
            <a:pPr fontAlgn="base"/>
            <a:endParaRPr lang="en-TT" sz="1600" b="0" i="0">
              <a:effectLst/>
              <a:latin typeface="+mj-lt"/>
            </a:endParaRPr>
          </a:p>
          <a:p>
            <a:pPr fontAlgn="base"/>
            <a:endParaRPr lang="en-TT" sz="1600">
              <a:latin typeface="+mj-lt"/>
            </a:endParaRPr>
          </a:p>
          <a:p>
            <a:pPr fontAlgn="base"/>
            <a:endParaRPr lang="en-TT" sz="1600" b="0" i="0">
              <a:effectLst/>
              <a:latin typeface="+mj-lt"/>
            </a:endParaRPr>
          </a:p>
        </p:txBody>
      </p:sp>
      <p:sp>
        <p:nvSpPr>
          <p:cNvPr id="10" name="Rectangle 9">
            <a:extLst>
              <a:ext uri="{FF2B5EF4-FFF2-40B4-BE49-F238E27FC236}">
                <a16:creationId xmlns:a16="http://schemas.microsoft.com/office/drawing/2014/main" id="{4B2952F0-63B7-42A7-A7B6-4683A67BD5B9}"/>
              </a:ext>
            </a:extLst>
          </p:cNvPr>
          <p:cNvSpPr/>
          <p:nvPr/>
        </p:nvSpPr>
        <p:spPr>
          <a:xfrm>
            <a:off x="707967" y="4360025"/>
            <a:ext cx="10776066" cy="338554"/>
          </a:xfrm>
          <a:prstGeom prst="rect">
            <a:avLst/>
          </a:prstGeom>
        </p:spPr>
        <p:txBody>
          <a:bodyPr wrap="square">
            <a:spAutoFit/>
          </a:bodyPr>
          <a:lstStyle/>
          <a:p>
            <a:pPr fontAlgn="base"/>
            <a:endParaRPr lang="en-TT" sz="1600" b="0" i="0">
              <a:effectLst/>
              <a:latin typeface="+mj-lt"/>
            </a:endParaRPr>
          </a:p>
        </p:txBody>
      </p:sp>
      <p:sp>
        <p:nvSpPr>
          <p:cNvPr id="11" name="Rectangle 10">
            <a:extLst>
              <a:ext uri="{FF2B5EF4-FFF2-40B4-BE49-F238E27FC236}">
                <a16:creationId xmlns:a16="http://schemas.microsoft.com/office/drawing/2014/main" id="{1BA314DD-EA5E-4296-85BE-D746EBB4AC17}"/>
              </a:ext>
            </a:extLst>
          </p:cNvPr>
          <p:cNvSpPr/>
          <p:nvPr/>
        </p:nvSpPr>
        <p:spPr>
          <a:xfrm>
            <a:off x="4491324" y="2028616"/>
            <a:ext cx="6984297" cy="3293209"/>
          </a:xfrm>
          <a:prstGeom prst="rect">
            <a:avLst/>
          </a:prstGeom>
        </p:spPr>
        <p:txBody>
          <a:bodyPr wrap="square" anchor="t">
            <a:spAutoFit/>
          </a:bodyPr>
          <a:lstStyle/>
          <a:p>
            <a:pPr marL="285750" indent="-285750" algn="just" fontAlgn="base">
              <a:buClr>
                <a:schemeClr val="accent4"/>
              </a:buClr>
              <a:buSzPct val="80000"/>
              <a:buFont typeface="Wingdings" panose="05000000000000000000" pitchFamily="2" charset="2"/>
              <a:buChar char="q"/>
            </a:pPr>
            <a:r>
              <a:rPr lang="en-TT" sz="1600">
                <a:latin typeface="Calibri Light" panose="020F0302020204030204"/>
                <a:cs typeface="Calibri Light"/>
              </a:rPr>
              <a:t>Based off Recurrent Neural Networks. RNNs "remembers" the past and its decisions and is influenced by what it has learnt.</a:t>
            </a:r>
          </a:p>
          <a:p>
            <a:pPr marL="285750" indent="-285750" algn="just">
              <a:buClr>
                <a:schemeClr val="accent4"/>
              </a:buClr>
              <a:buSzPct val="80000"/>
              <a:buFont typeface="Wingdings" panose="05000000000000000000" pitchFamily="2" charset="2"/>
              <a:buChar char="q"/>
            </a:pPr>
            <a:endParaRPr lang="en-TT" sz="1600">
              <a:latin typeface="Calibri Light" panose="020F0302020204030204"/>
              <a:cs typeface="Calibri Light"/>
            </a:endParaRPr>
          </a:p>
          <a:p>
            <a:pPr marL="285750" indent="-285750" algn="just">
              <a:buClr>
                <a:schemeClr val="accent4"/>
              </a:buClr>
              <a:buSzPct val="80000"/>
              <a:buFont typeface="Wingdings" panose="05000000000000000000" pitchFamily="2" charset="2"/>
              <a:buChar char="q"/>
            </a:pPr>
            <a:r>
              <a:rPr lang="en-TT" sz="1600">
                <a:latin typeface="Calibri Light" panose="020F0302020204030204"/>
                <a:cs typeface="Calibri Light"/>
              </a:rPr>
              <a:t>Long Short-Term Memory Networks are a special kind of RNN and is capable of learning long term dependencies.</a:t>
            </a:r>
          </a:p>
          <a:p>
            <a:pPr marL="285750" indent="-285750" algn="just">
              <a:buClr>
                <a:schemeClr val="accent4"/>
              </a:buClr>
              <a:buSzPct val="80000"/>
              <a:buFont typeface="Wingdings" panose="05000000000000000000" pitchFamily="2" charset="2"/>
              <a:buChar char="q"/>
            </a:pPr>
            <a:endParaRPr lang="en-TT" sz="1600">
              <a:latin typeface="Calibri Light" panose="020F0302020204030204"/>
              <a:cs typeface="Calibri Light"/>
            </a:endParaRPr>
          </a:p>
          <a:p>
            <a:pPr marL="285750" indent="-285750" algn="just">
              <a:buClr>
                <a:schemeClr val="accent4"/>
              </a:buClr>
              <a:buSzPct val="80000"/>
              <a:buFont typeface="Wingdings" panose="05000000000000000000" pitchFamily="2" charset="2"/>
              <a:buChar char="q"/>
            </a:pPr>
            <a:r>
              <a:rPr lang="en-TT" sz="1600">
                <a:latin typeface="Calibri Light" panose="020F0302020204030204"/>
                <a:cs typeface="Calibri Light"/>
              </a:rPr>
              <a:t>In a "traditional" RNN inputs and the hidden state are passed through a single layer. LSTMs improve upon this by introducing additional gates and a cell state.</a:t>
            </a:r>
          </a:p>
          <a:p>
            <a:pPr marL="285750" indent="-285750" algn="just">
              <a:buClr>
                <a:schemeClr val="accent4"/>
              </a:buClr>
              <a:buSzPct val="80000"/>
              <a:buFont typeface="Wingdings" panose="05000000000000000000" pitchFamily="2" charset="2"/>
              <a:buChar char="q"/>
            </a:pPr>
            <a:endParaRPr lang="en-TT" sz="1600">
              <a:latin typeface="Calibri Light" panose="020F0302020204030204"/>
              <a:cs typeface="Calibri Light"/>
            </a:endParaRPr>
          </a:p>
          <a:p>
            <a:pPr marL="285750" indent="-285750" algn="just">
              <a:buClr>
                <a:schemeClr val="accent4"/>
              </a:buClr>
              <a:buSzPct val="80000"/>
              <a:buFont typeface="Wingdings" panose="05000000000000000000" pitchFamily="2" charset="2"/>
              <a:buChar char="q"/>
            </a:pPr>
            <a:r>
              <a:rPr lang="en-TT" sz="1600">
                <a:latin typeface="Calibri Light" panose="020F0302020204030204"/>
                <a:cs typeface="Calibri Light"/>
              </a:rPr>
              <a:t>The cell state resembles a conveyor belt where some minor linear interactions may occur.</a:t>
            </a:r>
          </a:p>
          <a:p>
            <a:pPr marL="285750" indent="-285750" algn="just">
              <a:buClr>
                <a:schemeClr val="accent4"/>
              </a:buClr>
              <a:buSzPct val="80000"/>
              <a:buFont typeface="Wingdings" panose="05000000000000000000" pitchFamily="2" charset="2"/>
              <a:buChar char="q"/>
            </a:pPr>
            <a:endParaRPr lang="en-TT" sz="1600">
              <a:latin typeface="Calibri Light" panose="020F0302020204030204"/>
              <a:cs typeface="Calibri Light"/>
            </a:endParaRPr>
          </a:p>
          <a:p>
            <a:pPr marL="285750" indent="-285750" algn="just">
              <a:buClr>
                <a:schemeClr val="accent4"/>
              </a:buClr>
              <a:buSzPct val="80000"/>
              <a:buFont typeface="Wingdings" panose="05000000000000000000" pitchFamily="2" charset="2"/>
              <a:buChar char="q"/>
            </a:pPr>
            <a:r>
              <a:rPr lang="en-TT" sz="1600">
                <a:latin typeface="Calibri Light" panose="020F0302020204030204"/>
                <a:cs typeface="Calibri Light"/>
              </a:rPr>
              <a:t>The gates "choose" whether the information is let through.</a:t>
            </a:r>
          </a:p>
        </p:txBody>
      </p:sp>
      <p:pic>
        <p:nvPicPr>
          <p:cNvPr id="6" name="Picture 6" descr="A picture containing clock&#10;&#10;Description generated with very high confidence">
            <a:extLst>
              <a:ext uri="{FF2B5EF4-FFF2-40B4-BE49-F238E27FC236}">
                <a16:creationId xmlns:a16="http://schemas.microsoft.com/office/drawing/2014/main" id="{BBFC5362-3368-4526-9828-501E6C1A818E}"/>
              </a:ext>
            </a:extLst>
          </p:cNvPr>
          <p:cNvPicPr>
            <a:picLocks noChangeAspect="1"/>
          </p:cNvPicPr>
          <p:nvPr/>
        </p:nvPicPr>
        <p:blipFill>
          <a:blip r:embed="rId5"/>
          <a:stretch>
            <a:fillRect/>
          </a:stretch>
        </p:blipFill>
        <p:spPr>
          <a:xfrm>
            <a:off x="570381" y="2027096"/>
            <a:ext cx="3417613" cy="2309434"/>
          </a:xfrm>
          <a:prstGeom prst="rect">
            <a:avLst/>
          </a:prstGeom>
        </p:spPr>
      </p:pic>
      <p:sp>
        <p:nvSpPr>
          <p:cNvPr id="7" name="TextBox 6">
            <a:extLst>
              <a:ext uri="{FF2B5EF4-FFF2-40B4-BE49-F238E27FC236}">
                <a16:creationId xmlns:a16="http://schemas.microsoft.com/office/drawing/2014/main" id="{05FF7AAE-9436-491A-BBDE-3961F60C8599}"/>
              </a:ext>
            </a:extLst>
          </p:cNvPr>
          <p:cNvSpPr txBox="1"/>
          <p:nvPr/>
        </p:nvSpPr>
        <p:spPr>
          <a:xfrm>
            <a:off x="1507569" y="4301088"/>
            <a:ext cx="2181190" cy="276999"/>
          </a:xfrm>
          <a:prstGeom prst="rect">
            <a:avLst/>
          </a:prstGeom>
          <a:noFill/>
        </p:spPr>
        <p:txBody>
          <a:bodyPr wrap="square" rtlCol="0" anchor="t">
            <a:spAutoFit/>
          </a:bodyPr>
          <a:lstStyle/>
          <a:p>
            <a:r>
              <a:rPr lang="en-TT" sz="1200"/>
              <a:t>Figure 2.LSTM Network</a:t>
            </a:r>
          </a:p>
        </p:txBody>
      </p:sp>
      <p:pic>
        <p:nvPicPr>
          <p:cNvPr id="18" name="Recorded Sound">
            <a:hlinkClick r:id="" action="ppaction://media"/>
            <a:extLst>
              <a:ext uri="{FF2B5EF4-FFF2-40B4-BE49-F238E27FC236}">
                <a16:creationId xmlns:a16="http://schemas.microsoft.com/office/drawing/2014/main" id="{EF93B798-AB46-462F-A1A4-5787974E7C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68263" y="5501485"/>
            <a:ext cx="406400" cy="406400"/>
          </a:xfrm>
          <a:prstGeom prst="rect">
            <a:avLst/>
          </a:prstGeom>
        </p:spPr>
      </p:pic>
    </p:spTree>
    <p:extLst>
      <p:ext uri="{BB962C8B-B14F-4D97-AF65-F5344CB8AC3E}">
        <p14:creationId xmlns:p14="http://schemas.microsoft.com/office/powerpoint/2010/main" val="394522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88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3341-054A-445E-83F2-3A85F5274B66}"/>
              </a:ext>
            </a:extLst>
          </p:cNvPr>
          <p:cNvSpPr>
            <a:spLocks noGrp="1"/>
          </p:cNvSpPr>
          <p:nvPr>
            <p:ph type="title"/>
          </p:nvPr>
        </p:nvSpPr>
        <p:spPr>
          <a:xfrm>
            <a:off x="724446" y="69024"/>
            <a:ext cx="10515600" cy="1325563"/>
          </a:xfrm>
        </p:spPr>
        <p:txBody>
          <a:bodyPr/>
          <a:lstStyle/>
          <a:p>
            <a:r>
              <a:rPr lang="en-TT"/>
              <a:t>LSTM Model Developed</a:t>
            </a:r>
          </a:p>
        </p:txBody>
      </p:sp>
      <p:sp>
        <p:nvSpPr>
          <p:cNvPr id="4" name="TextBox 3">
            <a:extLst>
              <a:ext uri="{FF2B5EF4-FFF2-40B4-BE49-F238E27FC236}">
                <a16:creationId xmlns:a16="http://schemas.microsoft.com/office/drawing/2014/main" id="{92D3C030-7EF3-4D02-8BD7-151F2AFE191F}"/>
              </a:ext>
            </a:extLst>
          </p:cNvPr>
          <p:cNvSpPr txBox="1"/>
          <p:nvPr/>
        </p:nvSpPr>
        <p:spPr>
          <a:xfrm>
            <a:off x="765718" y="12675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TT">
                <a:ea typeface="+mn-lt"/>
                <a:cs typeface="+mn-lt"/>
              </a:rPr>
              <a:t>LSTM : how does it work?</a:t>
            </a:r>
            <a:endParaRPr lang="en-US">
              <a:cs typeface="Calibri"/>
            </a:endParaRPr>
          </a:p>
        </p:txBody>
      </p:sp>
      <p:pic>
        <p:nvPicPr>
          <p:cNvPr id="6" name="Screen Recording 5">
            <a:hlinkClick r:id="" action="ppaction://media"/>
            <a:extLst>
              <a:ext uri="{FF2B5EF4-FFF2-40B4-BE49-F238E27FC236}">
                <a16:creationId xmlns:a16="http://schemas.microsoft.com/office/drawing/2014/main" id="{250BF2C7-E5D1-4A1F-BFEE-64BC73F2D1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84350" y="1974850"/>
            <a:ext cx="8623300" cy="2908300"/>
          </a:xfrm>
          <a:prstGeom prst="rect">
            <a:avLst/>
          </a:prstGeom>
        </p:spPr>
      </p:pic>
    </p:spTree>
    <p:extLst>
      <p:ext uri="{BB962C8B-B14F-4D97-AF65-F5344CB8AC3E}">
        <p14:creationId xmlns:p14="http://schemas.microsoft.com/office/powerpoint/2010/main" val="16587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3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32D5-6C8D-492B-B8E8-ABBC15EA1EA8}"/>
              </a:ext>
            </a:extLst>
          </p:cNvPr>
          <p:cNvSpPr>
            <a:spLocks noGrp="1"/>
          </p:cNvSpPr>
          <p:nvPr>
            <p:ph type="title"/>
          </p:nvPr>
        </p:nvSpPr>
        <p:spPr>
          <a:xfrm>
            <a:off x="1407272" y="2761687"/>
            <a:ext cx="6485312" cy="1325563"/>
          </a:xfrm>
        </p:spPr>
        <p:txBody>
          <a:bodyPr>
            <a:normAutofit/>
          </a:bodyPr>
          <a:lstStyle/>
          <a:p>
            <a:pPr algn="ctr"/>
            <a:r>
              <a:rPr lang="en-TT"/>
              <a:t>Sample of Results</a:t>
            </a:r>
          </a:p>
        </p:txBody>
      </p:sp>
      <p:pic>
        <p:nvPicPr>
          <p:cNvPr id="3" name="Graphic 3">
            <a:extLst>
              <a:ext uri="{FF2B5EF4-FFF2-40B4-BE49-F238E27FC236}">
                <a16:creationId xmlns:a16="http://schemas.microsoft.com/office/drawing/2014/main" id="{0BF1E71F-11CA-419D-AEA5-DB8683E443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884" y="2427721"/>
            <a:ext cx="1992736" cy="1992736"/>
          </a:xfrm>
          <a:prstGeom prst="rect">
            <a:avLst/>
          </a:prstGeom>
        </p:spPr>
      </p:pic>
    </p:spTree>
    <p:extLst>
      <p:ext uri="{BB962C8B-B14F-4D97-AF65-F5344CB8AC3E}">
        <p14:creationId xmlns:p14="http://schemas.microsoft.com/office/powerpoint/2010/main" val="727957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3341-054A-445E-83F2-3A85F5274B66}"/>
              </a:ext>
            </a:extLst>
          </p:cNvPr>
          <p:cNvSpPr>
            <a:spLocks noGrp="1"/>
          </p:cNvSpPr>
          <p:nvPr>
            <p:ph type="title"/>
          </p:nvPr>
        </p:nvSpPr>
        <p:spPr>
          <a:xfrm>
            <a:off x="833267" y="376939"/>
            <a:ext cx="10515600" cy="1325563"/>
          </a:xfrm>
        </p:spPr>
        <p:txBody>
          <a:bodyPr/>
          <a:lstStyle/>
          <a:p>
            <a:r>
              <a:rPr lang="en-TT"/>
              <a:t>Sample of Results </a:t>
            </a:r>
          </a:p>
        </p:txBody>
      </p:sp>
      <p:sp>
        <p:nvSpPr>
          <p:cNvPr id="6" name="Rectangle 5">
            <a:extLst>
              <a:ext uri="{FF2B5EF4-FFF2-40B4-BE49-F238E27FC236}">
                <a16:creationId xmlns:a16="http://schemas.microsoft.com/office/drawing/2014/main" id="{A589066E-1C07-45AB-863C-01D40A25C069}"/>
              </a:ext>
            </a:extLst>
          </p:cNvPr>
          <p:cNvSpPr/>
          <p:nvPr/>
        </p:nvSpPr>
        <p:spPr>
          <a:xfrm>
            <a:off x="843133" y="1491920"/>
            <a:ext cx="10247823" cy="338554"/>
          </a:xfrm>
          <a:prstGeom prst="rect">
            <a:avLst/>
          </a:prstGeom>
        </p:spPr>
        <p:txBody>
          <a:bodyPr wrap="square">
            <a:spAutoFit/>
          </a:bodyPr>
          <a:lstStyle/>
          <a:p>
            <a:r>
              <a:rPr lang="en-TT" sz="1600">
                <a:latin typeface="+mj-lt"/>
              </a:rPr>
              <a:t>Utilizing the monthly beer production in Oregon univariate dataset, we saw the following results were obtained </a:t>
            </a:r>
          </a:p>
        </p:txBody>
      </p:sp>
      <p:pic>
        <p:nvPicPr>
          <p:cNvPr id="13" name="Picture 12">
            <a:extLst>
              <a:ext uri="{FF2B5EF4-FFF2-40B4-BE49-F238E27FC236}">
                <a16:creationId xmlns:a16="http://schemas.microsoft.com/office/drawing/2014/main" id="{F49679BA-CDB4-42D7-9BC6-552C1E315366}"/>
              </a:ext>
            </a:extLst>
          </p:cNvPr>
          <p:cNvPicPr>
            <a:picLocks noChangeAspect="1"/>
          </p:cNvPicPr>
          <p:nvPr/>
        </p:nvPicPr>
        <p:blipFill>
          <a:blip r:embed="rId4"/>
          <a:stretch>
            <a:fillRect/>
          </a:stretch>
        </p:blipFill>
        <p:spPr>
          <a:xfrm>
            <a:off x="6746950" y="2674253"/>
            <a:ext cx="4344006" cy="1457528"/>
          </a:xfrm>
          <a:prstGeom prst="rect">
            <a:avLst/>
          </a:prstGeom>
        </p:spPr>
      </p:pic>
      <p:sp>
        <p:nvSpPr>
          <p:cNvPr id="16" name="Rectangle 15">
            <a:extLst>
              <a:ext uri="{FF2B5EF4-FFF2-40B4-BE49-F238E27FC236}">
                <a16:creationId xmlns:a16="http://schemas.microsoft.com/office/drawing/2014/main" id="{75706757-2D60-4161-B57A-8B999DC3F0CC}"/>
              </a:ext>
            </a:extLst>
          </p:cNvPr>
          <p:cNvSpPr/>
          <p:nvPr/>
        </p:nvSpPr>
        <p:spPr>
          <a:xfrm>
            <a:off x="741518" y="2674253"/>
            <a:ext cx="5775776" cy="1762021"/>
          </a:xfrm>
          <a:prstGeom prst="rect">
            <a:avLst/>
          </a:prstGeom>
        </p:spPr>
        <p:txBody>
          <a:bodyPr wrap="square" anchor="t">
            <a:spAutoFit/>
          </a:bodyPr>
          <a:lstStyle/>
          <a:p>
            <a:pPr marL="285750" indent="-285750">
              <a:buClr>
                <a:schemeClr val="accent4"/>
              </a:buClr>
              <a:buSzPct val="80000"/>
              <a:buFont typeface="Wingdings" panose="05000000000000000000" pitchFamily="2" charset="2"/>
              <a:buChar char="q"/>
            </a:pPr>
            <a:r>
              <a:rPr lang="en-TT" sz="1550">
                <a:latin typeface="+mj-lt"/>
              </a:rPr>
              <a:t>As shown by the error table, we can see that SARIMA outperformed the other models when forecasting seasonality in the dataset. </a:t>
            </a:r>
          </a:p>
          <a:p>
            <a:pPr marL="285750" indent="-285750">
              <a:buClr>
                <a:schemeClr val="accent4"/>
              </a:buClr>
              <a:buSzPct val="80000"/>
              <a:buFont typeface="Wingdings" panose="05000000000000000000" pitchFamily="2" charset="2"/>
              <a:buChar char="q"/>
            </a:pPr>
            <a:endParaRPr lang="en-TT" sz="1550">
              <a:latin typeface="+mj-lt"/>
            </a:endParaRPr>
          </a:p>
          <a:p>
            <a:pPr marL="285750" indent="-285750">
              <a:buClr>
                <a:schemeClr val="accent4"/>
              </a:buClr>
              <a:buSzPct val="80000"/>
              <a:buFont typeface="Wingdings" panose="05000000000000000000" pitchFamily="2" charset="2"/>
              <a:buChar char="q"/>
            </a:pPr>
            <a:r>
              <a:rPr lang="en-TT" sz="1550">
                <a:latin typeface="+mj-lt"/>
              </a:rPr>
              <a:t>We are of the assumption that once completed, the neural ODE model would surpass all the models in predicting the seasonality trends in each dataset.</a:t>
            </a:r>
          </a:p>
        </p:txBody>
      </p:sp>
      <p:sp>
        <p:nvSpPr>
          <p:cNvPr id="3" name="TextBox 2">
            <a:extLst>
              <a:ext uri="{FF2B5EF4-FFF2-40B4-BE49-F238E27FC236}">
                <a16:creationId xmlns:a16="http://schemas.microsoft.com/office/drawing/2014/main" id="{473D6D2F-A90F-46E0-8D39-B07EEC0EE534}"/>
              </a:ext>
            </a:extLst>
          </p:cNvPr>
          <p:cNvSpPr txBox="1"/>
          <p:nvPr/>
        </p:nvSpPr>
        <p:spPr>
          <a:xfrm>
            <a:off x="8455509" y="4131781"/>
            <a:ext cx="1753497" cy="276999"/>
          </a:xfrm>
          <a:prstGeom prst="rect">
            <a:avLst/>
          </a:prstGeom>
          <a:noFill/>
        </p:spPr>
        <p:txBody>
          <a:bodyPr wrap="square" rtlCol="0">
            <a:spAutoFit/>
          </a:bodyPr>
          <a:lstStyle/>
          <a:p>
            <a:r>
              <a:rPr lang="en-TT" sz="1200"/>
              <a:t>Table 1. Errors</a:t>
            </a:r>
          </a:p>
        </p:txBody>
      </p:sp>
      <p:pic>
        <p:nvPicPr>
          <p:cNvPr id="4" name="Recorded Sound">
            <a:hlinkClick r:id="" action="ppaction://media"/>
            <a:extLst>
              <a:ext uri="{FF2B5EF4-FFF2-40B4-BE49-F238E27FC236}">
                <a16:creationId xmlns:a16="http://schemas.microsoft.com/office/drawing/2014/main" id="{335C65CF-D8FA-45D3-BDAB-44F1DC4F40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29057" y="5589309"/>
            <a:ext cx="406400" cy="406400"/>
          </a:xfrm>
          <a:prstGeom prst="rect">
            <a:avLst/>
          </a:prstGeom>
        </p:spPr>
      </p:pic>
    </p:spTree>
    <p:extLst>
      <p:ext uri="{BB962C8B-B14F-4D97-AF65-F5344CB8AC3E}">
        <p14:creationId xmlns:p14="http://schemas.microsoft.com/office/powerpoint/2010/main" val="266215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6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3341-054A-445E-83F2-3A85F5274B66}"/>
              </a:ext>
            </a:extLst>
          </p:cNvPr>
          <p:cNvSpPr>
            <a:spLocks noGrp="1"/>
          </p:cNvSpPr>
          <p:nvPr>
            <p:ph type="title"/>
          </p:nvPr>
        </p:nvSpPr>
        <p:spPr>
          <a:xfrm>
            <a:off x="833267" y="376939"/>
            <a:ext cx="10515600" cy="1325563"/>
          </a:xfrm>
        </p:spPr>
        <p:txBody>
          <a:bodyPr/>
          <a:lstStyle/>
          <a:p>
            <a:r>
              <a:rPr lang="en-TT"/>
              <a:t>Sample of Results </a:t>
            </a:r>
          </a:p>
        </p:txBody>
      </p:sp>
      <p:sp>
        <p:nvSpPr>
          <p:cNvPr id="6" name="Rectangle 5">
            <a:extLst>
              <a:ext uri="{FF2B5EF4-FFF2-40B4-BE49-F238E27FC236}">
                <a16:creationId xmlns:a16="http://schemas.microsoft.com/office/drawing/2014/main" id="{A589066E-1C07-45AB-863C-01D40A25C069}"/>
              </a:ext>
            </a:extLst>
          </p:cNvPr>
          <p:cNvSpPr/>
          <p:nvPr/>
        </p:nvSpPr>
        <p:spPr>
          <a:xfrm>
            <a:off x="843133" y="1491920"/>
            <a:ext cx="10247823" cy="338554"/>
          </a:xfrm>
          <a:prstGeom prst="rect">
            <a:avLst/>
          </a:prstGeom>
        </p:spPr>
        <p:txBody>
          <a:bodyPr wrap="square">
            <a:spAutoFit/>
          </a:bodyPr>
          <a:lstStyle/>
          <a:p>
            <a:r>
              <a:rPr lang="en-TT" sz="1600">
                <a:latin typeface="+mj-lt"/>
              </a:rPr>
              <a:t>Utilizing the monthly beer production in Oregon univariate dataset, we saw the following results were obtained </a:t>
            </a:r>
          </a:p>
        </p:txBody>
      </p:sp>
      <p:pic>
        <p:nvPicPr>
          <p:cNvPr id="7" name="Picture 6">
            <a:extLst>
              <a:ext uri="{FF2B5EF4-FFF2-40B4-BE49-F238E27FC236}">
                <a16:creationId xmlns:a16="http://schemas.microsoft.com/office/drawing/2014/main" id="{94BECF6A-6204-4F2E-A523-59BA1C958BCE}"/>
              </a:ext>
            </a:extLst>
          </p:cNvPr>
          <p:cNvPicPr>
            <a:picLocks noChangeAspect="1"/>
          </p:cNvPicPr>
          <p:nvPr/>
        </p:nvPicPr>
        <p:blipFill>
          <a:blip r:embed="rId4"/>
          <a:stretch>
            <a:fillRect/>
          </a:stretch>
        </p:blipFill>
        <p:spPr>
          <a:xfrm>
            <a:off x="462365" y="2651255"/>
            <a:ext cx="5504679" cy="2747098"/>
          </a:xfrm>
          <a:prstGeom prst="rect">
            <a:avLst/>
          </a:prstGeom>
        </p:spPr>
      </p:pic>
      <p:pic>
        <p:nvPicPr>
          <p:cNvPr id="8" name="Picture 7">
            <a:extLst>
              <a:ext uri="{FF2B5EF4-FFF2-40B4-BE49-F238E27FC236}">
                <a16:creationId xmlns:a16="http://schemas.microsoft.com/office/drawing/2014/main" id="{03E6DDD4-4211-4155-8277-F668D461E5C6}"/>
              </a:ext>
            </a:extLst>
          </p:cNvPr>
          <p:cNvPicPr>
            <a:picLocks noChangeAspect="1"/>
          </p:cNvPicPr>
          <p:nvPr/>
        </p:nvPicPr>
        <p:blipFill>
          <a:blip r:embed="rId5"/>
          <a:stretch>
            <a:fillRect/>
          </a:stretch>
        </p:blipFill>
        <p:spPr>
          <a:xfrm>
            <a:off x="6096000" y="2323652"/>
            <a:ext cx="5778360" cy="3042428"/>
          </a:xfrm>
          <a:prstGeom prst="rect">
            <a:avLst/>
          </a:prstGeom>
        </p:spPr>
      </p:pic>
      <p:sp>
        <p:nvSpPr>
          <p:cNvPr id="9" name="TextBox 8">
            <a:extLst>
              <a:ext uri="{FF2B5EF4-FFF2-40B4-BE49-F238E27FC236}">
                <a16:creationId xmlns:a16="http://schemas.microsoft.com/office/drawing/2014/main" id="{5BCCD3E4-A8B3-479C-ACA2-E546CF985CF1}"/>
              </a:ext>
            </a:extLst>
          </p:cNvPr>
          <p:cNvSpPr txBox="1"/>
          <p:nvPr/>
        </p:nvSpPr>
        <p:spPr>
          <a:xfrm>
            <a:off x="8552328" y="5366080"/>
            <a:ext cx="2065470" cy="276999"/>
          </a:xfrm>
          <a:prstGeom prst="rect">
            <a:avLst/>
          </a:prstGeom>
          <a:noFill/>
        </p:spPr>
        <p:txBody>
          <a:bodyPr wrap="square" rtlCol="0">
            <a:spAutoFit/>
          </a:bodyPr>
          <a:lstStyle/>
          <a:p>
            <a:r>
              <a:rPr lang="en-TT" sz="1200"/>
              <a:t>Table 2. Model Predictions</a:t>
            </a:r>
          </a:p>
        </p:txBody>
      </p:sp>
      <p:sp>
        <p:nvSpPr>
          <p:cNvPr id="10" name="TextBox 9">
            <a:extLst>
              <a:ext uri="{FF2B5EF4-FFF2-40B4-BE49-F238E27FC236}">
                <a16:creationId xmlns:a16="http://schemas.microsoft.com/office/drawing/2014/main" id="{6E0F5780-1F53-4411-9E5F-91D2104C0972}"/>
              </a:ext>
            </a:extLst>
          </p:cNvPr>
          <p:cNvSpPr txBox="1"/>
          <p:nvPr/>
        </p:nvSpPr>
        <p:spPr>
          <a:xfrm>
            <a:off x="1976658" y="5504579"/>
            <a:ext cx="2476092" cy="276999"/>
          </a:xfrm>
          <a:prstGeom prst="rect">
            <a:avLst/>
          </a:prstGeom>
          <a:noFill/>
        </p:spPr>
        <p:txBody>
          <a:bodyPr wrap="square" rtlCol="0">
            <a:spAutoFit/>
          </a:bodyPr>
          <a:lstStyle/>
          <a:p>
            <a:r>
              <a:rPr lang="en-TT" sz="1200"/>
              <a:t>Figure x . Model Predictions Plotted</a:t>
            </a:r>
          </a:p>
        </p:txBody>
      </p:sp>
      <p:pic>
        <p:nvPicPr>
          <p:cNvPr id="12" name="Recorded Sound">
            <a:hlinkClick r:id="" action="ppaction://media"/>
            <a:extLst>
              <a:ext uri="{FF2B5EF4-FFF2-40B4-BE49-F238E27FC236}">
                <a16:creationId xmlns:a16="http://schemas.microsoft.com/office/drawing/2014/main" id="{CA515558-E5BF-46E0-BF06-B07D855A98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12142" y="5781578"/>
            <a:ext cx="406400" cy="406400"/>
          </a:xfrm>
          <a:prstGeom prst="rect">
            <a:avLst/>
          </a:prstGeom>
        </p:spPr>
      </p:pic>
    </p:spTree>
    <p:extLst>
      <p:ext uri="{BB962C8B-B14F-4D97-AF65-F5344CB8AC3E}">
        <p14:creationId xmlns:p14="http://schemas.microsoft.com/office/powerpoint/2010/main" val="763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0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3341-054A-445E-83F2-3A85F5274B66}"/>
              </a:ext>
            </a:extLst>
          </p:cNvPr>
          <p:cNvSpPr>
            <a:spLocks noGrp="1"/>
          </p:cNvSpPr>
          <p:nvPr>
            <p:ph type="title"/>
          </p:nvPr>
        </p:nvSpPr>
        <p:spPr>
          <a:xfrm>
            <a:off x="838200" y="101356"/>
            <a:ext cx="10515600" cy="1325563"/>
          </a:xfrm>
        </p:spPr>
        <p:txBody>
          <a:bodyPr/>
          <a:lstStyle/>
          <a:p>
            <a:r>
              <a:rPr lang="en-TT"/>
              <a:t>Work in Progress </a:t>
            </a:r>
          </a:p>
        </p:txBody>
      </p:sp>
      <p:sp>
        <p:nvSpPr>
          <p:cNvPr id="6" name="Rectangle 5">
            <a:extLst>
              <a:ext uri="{FF2B5EF4-FFF2-40B4-BE49-F238E27FC236}">
                <a16:creationId xmlns:a16="http://schemas.microsoft.com/office/drawing/2014/main" id="{A589066E-1C07-45AB-863C-01D40A25C069}"/>
              </a:ext>
            </a:extLst>
          </p:cNvPr>
          <p:cNvSpPr/>
          <p:nvPr/>
        </p:nvSpPr>
        <p:spPr>
          <a:xfrm>
            <a:off x="838200" y="1855150"/>
            <a:ext cx="10247823" cy="1569660"/>
          </a:xfrm>
          <a:prstGeom prst="rect">
            <a:avLst/>
          </a:prstGeom>
        </p:spPr>
        <p:txBody>
          <a:bodyPr wrap="square" anchor="t">
            <a:spAutoFit/>
          </a:bodyPr>
          <a:lstStyle/>
          <a:p>
            <a:pPr marL="285750" indent="-285750">
              <a:buClr>
                <a:schemeClr val="accent4"/>
              </a:buClr>
              <a:buSzPct val="80000"/>
              <a:buFont typeface="Wingdings" panose="05000000000000000000" pitchFamily="2" charset="2"/>
              <a:buChar char="q"/>
            </a:pPr>
            <a:r>
              <a:rPr lang="en-TT" sz="1600">
                <a:latin typeface="+mj-lt"/>
              </a:rPr>
              <a:t>We are currently working on fine tuning the Neural Ordinary Differential Equations (Neural ODEs) Model.</a:t>
            </a:r>
          </a:p>
          <a:p>
            <a:pPr marL="285750" indent="-285750">
              <a:buClr>
                <a:schemeClr val="accent4"/>
              </a:buClr>
              <a:buSzPct val="80000"/>
              <a:buFont typeface="Wingdings" panose="05000000000000000000" pitchFamily="2" charset="2"/>
              <a:buChar char="q"/>
            </a:pPr>
            <a:endParaRPr lang="en-TT" sz="1600">
              <a:latin typeface="+mj-lt"/>
            </a:endParaRPr>
          </a:p>
          <a:p>
            <a:pPr marL="285750" indent="-285750">
              <a:buClr>
                <a:schemeClr val="accent4"/>
              </a:buClr>
              <a:buSzPct val="80000"/>
              <a:buFont typeface="Wingdings" panose="05000000000000000000" pitchFamily="2" charset="2"/>
              <a:buChar char="q"/>
            </a:pPr>
            <a:r>
              <a:rPr lang="en-TT" sz="1600">
                <a:latin typeface="+mj-lt"/>
                <a:cs typeface="Calibri Light" panose="020F0302020204030204"/>
              </a:rPr>
              <a:t>Started planning the paper.</a:t>
            </a:r>
          </a:p>
          <a:p>
            <a:pPr marL="285750" indent="-285750">
              <a:buClr>
                <a:schemeClr val="accent4"/>
              </a:buClr>
              <a:buSzPct val="80000"/>
              <a:buFont typeface="Wingdings" panose="05000000000000000000" pitchFamily="2" charset="2"/>
              <a:buChar char="q"/>
            </a:pPr>
            <a:endParaRPr lang="en-TT" sz="1600">
              <a:latin typeface="+mj-lt"/>
              <a:cs typeface="Calibri Light" panose="020F0302020204030204"/>
            </a:endParaRPr>
          </a:p>
          <a:p>
            <a:pPr marL="285750" indent="-285750">
              <a:buClr>
                <a:schemeClr val="accent4"/>
              </a:buClr>
              <a:buSzPct val="80000"/>
              <a:buFont typeface="Wingdings" panose="05000000000000000000" pitchFamily="2" charset="2"/>
              <a:buChar char="q"/>
            </a:pPr>
            <a:r>
              <a:rPr lang="en-TT" sz="1600">
                <a:latin typeface="+mj-lt"/>
                <a:cs typeface="Calibri Light" panose="020F0302020204030204"/>
              </a:rPr>
              <a:t>We began sourcing or researching potential papers for the literature review</a:t>
            </a:r>
          </a:p>
          <a:p>
            <a:pPr marL="285750" indent="-285750">
              <a:buClr>
                <a:schemeClr val="accent4"/>
              </a:buClr>
              <a:buSzPct val="80000"/>
              <a:buFont typeface="Wingdings" panose="05000000000000000000" pitchFamily="2" charset="2"/>
              <a:buChar char="q"/>
            </a:pPr>
            <a:endParaRPr lang="en-TT" sz="1600">
              <a:latin typeface="+mj-lt"/>
              <a:cs typeface="Calibri Light" panose="020F0302020204030204"/>
            </a:endParaRPr>
          </a:p>
        </p:txBody>
      </p:sp>
      <p:pic>
        <p:nvPicPr>
          <p:cNvPr id="3" name="Progress">
            <a:hlinkClick r:id="" action="ppaction://media"/>
            <a:extLst>
              <a:ext uri="{FF2B5EF4-FFF2-40B4-BE49-F238E27FC236}">
                <a16:creationId xmlns:a16="http://schemas.microsoft.com/office/drawing/2014/main" id="{DDA6A6EE-9AF5-41AB-A06F-D8F67F5ED9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6088890"/>
            <a:ext cx="609600" cy="609600"/>
          </a:xfrm>
          <a:prstGeom prst="rect">
            <a:avLst/>
          </a:prstGeom>
        </p:spPr>
      </p:pic>
    </p:spTree>
    <p:extLst>
      <p:ext uri="{BB962C8B-B14F-4D97-AF65-F5344CB8AC3E}">
        <p14:creationId xmlns:p14="http://schemas.microsoft.com/office/powerpoint/2010/main" val="157181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93CF-E484-41F4-904A-0497A72DCEB4}"/>
              </a:ext>
            </a:extLst>
          </p:cNvPr>
          <p:cNvSpPr>
            <a:spLocks noGrp="1"/>
          </p:cNvSpPr>
          <p:nvPr>
            <p:ph type="title"/>
          </p:nvPr>
        </p:nvSpPr>
        <p:spPr>
          <a:xfrm>
            <a:off x="1422991" y="2766311"/>
            <a:ext cx="9346018" cy="1325563"/>
          </a:xfrm>
        </p:spPr>
        <p:txBody>
          <a:bodyPr/>
          <a:lstStyle/>
          <a:p>
            <a:pPr algn="ctr"/>
            <a:r>
              <a:rPr lang="en-US" sz="3600">
                <a:cs typeface="Calibri Light"/>
              </a:rPr>
              <a:t>Thank you </a:t>
            </a:r>
            <a:br>
              <a:rPr lang="en-US" sz="3600">
                <a:cs typeface="Calibri Light"/>
              </a:rPr>
            </a:br>
            <a:r>
              <a:rPr lang="en-US" sz="3600">
                <a:cs typeface="Calibri Light"/>
              </a:rPr>
              <a:t>for viewing our presentation!!</a:t>
            </a:r>
          </a:p>
        </p:txBody>
      </p:sp>
    </p:spTree>
    <p:extLst>
      <p:ext uri="{BB962C8B-B14F-4D97-AF65-F5344CB8AC3E}">
        <p14:creationId xmlns:p14="http://schemas.microsoft.com/office/powerpoint/2010/main" val="1777839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B93-FEA0-4821-AC46-3A736F654BF2}"/>
              </a:ext>
            </a:extLst>
          </p:cNvPr>
          <p:cNvSpPr>
            <a:spLocks noGrp="1"/>
          </p:cNvSpPr>
          <p:nvPr>
            <p:ph type="title"/>
          </p:nvPr>
        </p:nvSpPr>
        <p:spPr>
          <a:xfrm>
            <a:off x="493294" y="276894"/>
            <a:ext cx="10515600" cy="685633"/>
          </a:xfrm>
        </p:spPr>
        <p:txBody>
          <a:bodyPr>
            <a:normAutofit fontScale="90000"/>
          </a:bodyPr>
          <a:lstStyle/>
          <a:p>
            <a:pPr algn="ctr"/>
            <a:r>
              <a:rPr lang="en-TT"/>
              <a:t>Agenda</a:t>
            </a:r>
          </a:p>
        </p:txBody>
      </p:sp>
      <p:sp>
        <p:nvSpPr>
          <p:cNvPr id="3" name="TextBox 2">
            <a:extLst>
              <a:ext uri="{FF2B5EF4-FFF2-40B4-BE49-F238E27FC236}">
                <a16:creationId xmlns:a16="http://schemas.microsoft.com/office/drawing/2014/main" id="{1BCCE3EA-4786-4292-A1E2-6853A0C1E4EF}"/>
              </a:ext>
            </a:extLst>
          </p:cNvPr>
          <p:cNvSpPr txBox="1"/>
          <p:nvPr/>
        </p:nvSpPr>
        <p:spPr>
          <a:xfrm>
            <a:off x="601579" y="1475874"/>
            <a:ext cx="10924674" cy="5078313"/>
          </a:xfrm>
          <a:prstGeom prst="rect">
            <a:avLst/>
          </a:prstGeom>
          <a:noFill/>
        </p:spPr>
        <p:txBody>
          <a:bodyPr wrap="square" rtlCol="0" anchor="t">
            <a:spAutoFit/>
          </a:bodyPr>
          <a:lstStyle/>
          <a:p>
            <a:pPr marL="342900" indent="-342900">
              <a:buFont typeface="+mj-lt"/>
              <a:buAutoNum type="arabicPeriod"/>
            </a:pPr>
            <a:r>
              <a:rPr lang="en-TT"/>
              <a:t>Introduction: </a:t>
            </a:r>
          </a:p>
          <a:p>
            <a:pPr marL="714375" indent="-285750">
              <a:buFont typeface="Arial" panose="020B0604020202020204" pitchFamily="34" charset="0"/>
              <a:buChar char="•"/>
            </a:pPr>
            <a:r>
              <a:rPr lang="en-TT"/>
              <a:t>Time Series Analysis (TSA)</a:t>
            </a:r>
          </a:p>
          <a:p>
            <a:pPr marL="714375" indent="-285750">
              <a:buFont typeface="Arial" panose="020B0604020202020204" pitchFamily="34" charset="0"/>
              <a:buChar char="•"/>
            </a:pPr>
            <a:r>
              <a:rPr lang="en-TT"/>
              <a:t>Forecasting and Seasonality</a:t>
            </a:r>
          </a:p>
          <a:p>
            <a:pPr marL="714375" indent="-285750">
              <a:buFont typeface="Arial" panose="020B0604020202020204" pitchFamily="34" charset="0"/>
              <a:buChar char="•"/>
            </a:pPr>
            <a:r>
              <a:rPr lang="en-TT"/>
              <a:t>TSA models implemented </a:t>
            </a:r>
          </a:p>
          <a:p>
            <a:pPr marL="539750" indent="-285750">
              <a:buFont typeface="Arial" panose="020B0604020202020204" pitchFamily="34" charset="0"/>
              <a:buChar char="•"/>
            </a:pPr>
            <a:endParaRPr lang="en-TT"/>
          </a:p>
          <a:p>
            <a:pPr marL="342900" indent="-342900">
              <a:buFont typeface="+mj-lt"/>
              <a:buAutoNum type="arabicPeriod" startAt="2"/>
            </a:pPr>
            <a:r>
              <a:rPr lang="en-TT"/>
              <a:t>Overview of Models:</a:t>
            </a:r>
          </a:p>
          <a:p>
            <a:pPr marL="714375" indent="-285750">
              <a:buFont typeface="Arial" panose="020B0604020202020204" pitchFamily="34" charset="0"/>
              <a:buChar char="•"/>
            </a:pPr>
            <a:r>
              <a:rPr lang="en-TT"/>
              <a:t>Seasonal Autoregressive Integrated Moving Average (SARIMA)</a:t>
            </a:r>
          </a:p>
          <a:p>
            <a:pPr marL="714375" indent="-285750">
              <a:buFont typeface="Arial" panose="020B0604020202020204" pitchFamily="34" charset="0"/>
              <a:buChar char="•"/>
            </a:pPr>
            <a:r>
              <a:rPr lang="en-TT">
                <a:ea typeface="+mn-lt"/>
                <a:cs typeface="+mn-lt"/>
              </a:rPr>
              <a:t>Back-Propagation Neural Network (BPNN)</a:t>
            </a:r>
            <a:endParaRPr lang="en-TT"/>
          </a:p>
          <a:p>
            <a:pPr marL="714375" indent="-285750">
              <a:buFont typeface="Arial" panose="020B0604020202020204" pitchFamily="34" charset="0"/>
              <a:buChar char="•"/>
            </a:pPr>
            <a:r>
              <a:rPr lang="en-TT"/>
              <a:t>Long Short-Term Memory (LSTM) </a:t>
            </a:r>
            <a:endParaRPr lang="en-TT">
              <a:cs typeface="Calibri" panose="020F0502020204030204"/>
            </a:endParaRPr>
          </a:p>
          <a:p>
            <a:pPr marL="254000"/>
            <a:endParaRPr lang="en-TT">
              <a:cs typeface="Calibri" panose="020F0502020204030204"/>
            </a:endParaRPr>
          </a:p>
          <a:p>
            <a:pPr marL="342900" indent="-342900">
              <a:buFont typeface="+mj-lt"/>
              <a:buAutoNum type="arabicPeriod" startAt="3"/>
            </a:pPr>
            <a:r>
              <a:rPr lang="en-TT"/>
              <a:t>Sample of Results </a:t>
            </a:r>
          </a:p>
          <a:p>
            <a:pPr marL="342900" indent="-342900">
              <a:buFont typeface="+mj-lt"/>
              <a:buAutoNum type="arabicPeriod" startAt="3"/>
            </a:pPr>
            <a:endParaRPr lang="en-TT"/>
          </a:p>
          <a:p>
            <a:pPr marL="342900" indent="-342900">
              <a:buFont typeface="+mj-lt"/>
              <a:buAutoNum type="arabicPeriod" startAt="4"/>
            </a:pPr>
            <a:r>
              <a:rPr lang="en-TT"/>
              <a:t>Work in Progress </a:t>
            </a:r>
          </a:p>
          <a:p>
            <a:pPr marL="342900" indent="-342900">
              <a:buFont typeface="+mj-lt"/>
              <a:buAutoNum type="arabicPeriod" startAt="4"/>
            </a:pPr>
            <a:endParaRPr lang="en-TT"/>
          </a:p>
          <a:p>
            <a:pPr marL="342900" indent="-342900">
              <a:buFont typeface="+mj-lt"/>
              <a:buAutoNum type="arabicPeriod" startAt="5"/>
            </a:pPr>
            <a:r>
              <a:rPr lang="en-TT"/>
              <a:t>References</a:t>
            </a:r>
            <a:endParaRPr lang="en-TT">
              <a:cs typeface="Calibri"/>
            </a:endParaRPr>
          </a:p>
          <a:p>
            <a:pPr marL="342900" indent="-342900">
              <a:buAutoNum type="arabicPeriod" startAt="5"/>
            </a:pPr>
            <a:endParaRPr lang="en-TT">
              <a:cs typeface="Calibri"/>
            </a:endParaRPr>
          </a:p>
          <a:p>
            <a:r>
              <a:rPr lang="en-TT">
                <a:solidFill>
                  <a:srgbClr val="FF0000"/>
                </a:solidFill>
                <a:ea typeface="+mn-lt"/>
                <a:cs typeface="+mn-lt"/>
              </a:rPr>
              <a:t>Please Turn Up Your Volume </a:t>
            </a:r>
            <a:endParaRPr lang="en-TT">
              <a:cs typeface="Calibri" panose="020F0502020204030204"/>
            </a:endParaRPr>
          </a:p>
          <a:p>
            <a:pPr marL="254000"/>
            <a:endParaRPr lang="en-TT">
              <a:cs typeface="Calibri" panose="020F0502020204030204"/>
            </a:endParaRPr>
          </a:p>
        </p:txBody>
      </p:sp>
    </p:spTree>
    <p:extLst>
      <p:ext uri="{BB962C8B-B14F-4D97-AF65-F5344CB8AC3E}">
        <p14:creationId xmlns:p14="http://schemas.microsoft.com/office/powerpoint/2010/main" val="3349311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3341-054A-445E-83F2-3A85F5274B66}"/>
              </a:ext>
            </a:extLst>
          </p:cNvPr>
          <p:cNvSpPr>
            <a:spLocks noGrp="1"/>
          </p:cNvSpPr>
          <p:nvPr>
            <p:ph type="title"/>
          </p:nvPr>
        </p:nvSpPr>
        <p:spPr>
          <a:xfrm>
            <a:off x="838200" y="101356"/>
            <a:ext cx="10515600" cy="1325563"/>
          </a:xfrm>
        </p:spPr>
        <p:txBody>
          <a:bodyPr/>
          <a:lstStyle/>
          <a:p>
            <a:r>
              <a:rPr lang="en-TT"/>
              <a:t>References  </a:t>
            </a:r>
          </a:p>
        </p:txBody>
      </p:sp>
      <p:sp>
        <p:nvSpPr>
          <p:cNvPr id="6" name="Rectangle 5">
            <a:extLst>
              <a:ext uri="{FF2B5EF4-FFF2-40B4-BE49-F238E27FC236}">
                <a16:creationId xmlns:a16="http://schemas.microsoft.com/office/drawing/2014/main" id="{A589066E-1C07-45AB-863C-01D40A25C069}"/>
              </a:ext>
            </a:extLst>
          </p:cNvPr>
          <p:cNvSpPr/>
          <p:nvPr/>
        </p:nvSpPr>
        <p:spPr>
          <a:xfrm>
            <a:off x="838200" y="1713383"/>
            <a:ext cx="10247823" cy="1569660"/>
          </a:xfrm>
          <a:prstGeom prst="rect">
            <a:avLst/>
          </a:prstGeom>
        </p:spPr>
        <p:txBody>
          <a:bodyPr wrap="square">
            <a:spAutoFit/>
          </a:bodyPr>
          <a:lstStyle/>
          <a:p>
            <a:pPr marL="285750" indent="-285750">
              <a:buClr>
                <a:schemeClr val="accent4"/>
              </a:buClr>
              <a:buSzPct val="80000"/>
              <a:buFont typeface="Wingdings" panose="05000000000000000000" pitchFamily="2" charset="2"/>
              <a:buChar char="q"/>
            </a:pPr>
            <a:endParaRPr lang="en-TT" sz="1600">
              <a:latin typeface="+mj-lt"/>
            </a:endParaRPr>
          </a:p>
          <a:p>
            <a:pPr marL="285750" indent="-285750">
              <a:buClr>
                <a:schemeClr val="accent4"/>
              </a:buClr>
              <a:buSzPct val="80000"/>
              <a:buFont typeface="Wingdings" panose="05000000000000000000" pitchFamily="2" charset="2"/>
              <a:buChar char="q"/>
            </a:pPr>
            <a:r>
              <a:rPr lang="en-TT" sz="1600">
                <a:latin typeface="+mj-lt"/>
              </a:rPr>
              <a:t>Hansen, Casper. “Neural Networks: Feedforward and Backpropagation Explained &amp; Optimization.“ </a:t>
            </a:r>
            <a:r>
              <a:rPr lang="en-TT" sz="1600" i="1">
                <a:latin typeface="+mj-lt"/>
              </a:rPr>
              <a:t>ML from Scratch, </a:t>
            </a:r>
            <a:r>
              <a:rPr lang="en-TT" sz="1600">
                <a:latin typeface="+mj-lt"/>
              </a:rPr>
              <a:t>August 5, 2019</a:t>
            </a:r>
            <a:r>
              <a:rPr lang="en-TT" sz="1600" i="1">
                <a:latin typeface="+mj-lt"/>
              </a:rPr>
              <a:t>, </a:t>
            </a:r>
            <a:r>
              <a:rPr lang="en-TT" sz="1600">
                <a:latin typeface="+mj-lt"/>
              </a:rPr>
              <a:t>https://mlfromscratch.com/neural-networks-explained/#/</a:t>
            </a:r>
          </a:p>
          <a:p>
            <a:pPr marL="285750" indent="-285750">
              <a:buClr>
                <a:schemeClr val="accent4"/>
              </a:buClr>
              <a:buSzPct val="80000"/>
              <a:buFont typeface="Wingdings" panose="05000000000000000000" pitchFamily="2" charset="2"/>
              <a:buChar char="q"/>
            </a:pPr>
            <a:endParaRPr lang="en-TT" sz="1600" i="1">
              <a:latin typeface="+mj-lt"/>
            </a:endParaRPr>
          </a:p>
          <a:p>
            <a:pPr marL="285750" indent="-285750">
              <a:buClr>
                <a:schemeClr val="accent4"/>
              </a:buClr>
              <a:buSzPct val="80000"/>
              <a:buFont typeface="Wingdings" panose="05000000000000000000" pitchFamily="2" charset="2"/>
              <a:buChar char="q"/>
            </a:pPr>
            <a:r>
              <a:rPr lang="en-TT" sz="1600">
                <a:latin typeface="+mj-lt"/>
              </a:rPr>
              <a:t>Nielsen, Michael</a:t>
            </a:r>
            <a:r>
              <a:rPr lang="en-TT" sz="1600" i="1">
                <a:latin typeface="+mj-lt"/>
              </a:rPr>
              <a:t>. Neural Networks and Deep Learning</a:t>
            </a:r>
            <a:r>
              <a:rPr lang="en-TT" sz="1600">
                <a:latin typeface="+mj-lt"/>
              </a:rPr>
              <a:t>. Determination Press</a:t>
            </a:r>
            <a:r>
              <a:rPr lang="en-TT" sz="1600" i="1">
                <a:latin typeface="+mj-lt"/>
              </a:rPr>
              <a:t>, 2015. http://neuralnetworksanddeeplearning.com/index.html  </a:t>
            </a:r>
            <a:endParaRPr lang="en-TT" sz="1600">
              <a:latin typeface="+mj-lt"/>
            </a:endParaRPr>
          </a:p>
        </p:txBody>
      </p:sp>
    </p:spTree>
    <p:extLst>
      <p:ext uri="{BB962C8B-B14F-4D97-AF65-F5344CB8AC3E}">
        <p14:creationId xmlns:p14="http://schemas.microsoft.com/office/powerpoint/2010/main" val="50315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81E8-F03D-0B4F-92C8-8FEE48B6797F}"/>
              </a:ext>
            </a:extLst>
          </p:cNvPr>
          <p:cNvSpPr>
            <a:spLocks noGrp="1"/>
          </p:cNvSpPr>
          <p:nvPr>
            <p:ph type="ctrTitle"/>
          </p:nvPr>
        </p:nvSpPr>
        <p:spPr>
          <a:xfrm>
            <a:off x="4555454" y="2937516"/>
            <a:ext cx="3071460" cy="766158"/>
          </a:xfrm>
          <a:solidFill>
            <a:schemeClr val="bg1"/>
          </a:solidFill>
          <a:ln>
            <a:noFill/>
          </a:ln>
        </p:spPr>
        <p:style>
          <a:lnRef idx="0">
            <a:scrgbClr r="0" g="0" b="0"/>
          </a:lnRef>
          <a:fillRef idx="0">
            <a:scrgbClr r="0" g="0" b="0"/>
          </a:fillRef>
          <a:effectRef idx="0">
            <a:scrgbClr r="0" g="0" b="0"/>
          </a:effectRef>
          <a:fontRef idx="minor">
            <a:schemeClr val="dk1"/>
          </a:fontRef>
        </p:style>
        <p:txBody>
          <a:bodyPr>
            <a:normAutofit/>
          </a:bodyPr>
          <a:lstStyle/>
          <a:p>
            <a:r>
              <a:rPr lang="en-US" sz="4400">
                <a:latin typeface="+mj-lt"/>
              </a:rPr>
              <a:t>Introduction</a:t>
            </a:r>
          </a:p>
        </p:txBody>
      </p:sp>
      <p:pic>
        <p:nvPicPr>
          <p:cNvPr id="12" name="Audio 11">
            <a:hlinkClick r:id="" action="ppaction://media"/>
            <a:extLst>
              <a:ext uri="{FF2B5EF4-FFF2-40B4-BE49-F238E27FC236}">
                <a16:creationId xmlns:a16="http://schemas.microsoft.com/office/drawing/2014/main" id="{FA08439F-4065-48B2-B97C-0C0D4FA9C4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3197751"/>
      </p:ext>
    </p:extLst>
  </p:cSld>
  <p:clrMapOvr>
    <a:masterClrMapping/>
  </p:clrMapOvr>
  <mc:AlternateContent xmlns:mc="http://schemas.openxmlformats.org/markup-compatibility/2006" xmlns:p14="http://schemas.microsoft.com/office/powerpoint/2010/main">
    <mc:Choice Requires="p14">
      <p:transition spd="slow" p14:dur="2000" advTm="28804"/>
    </mc:Choice>
    <mc:Fallback xmlns="">
      <p:transition spd="slow" advTm="28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repeatCount="indefinite"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BB07-E15A-FC40-9215-C944D9214C1A}"/>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9328696B-B9AE-D24F-98D5-A0DA0A91B722}"/>
              </a:ext>
            </a:extLst>
          </p:cNvPr>
          <p:cNvSpPr>
            <a:spLocks noGrp="1"/>
          </p:cNvSpPr>
          <p:nvPr>
            <p:ph idx="1"/>
          </p:nvPr>
        </p:nvSpPr>
        <p:spPr/>
        <p:txBody>
          <a:bodyPr vert="horz" lIns="91440" tIns="45720" rIns="91440" bIns="45720" rtlCol="0" anchor="t">
            <a:normAutofit/>
          </a:bodyPr>
          <a:lstStyle/>
          <a:p>
            <a:pPr marL="528320" indent="-447675">
              <a:buClr>
                <a:schemeClr val="accent4"/>
              </a:buClr>
              <a:buSzPct val="80000"/>
              <a:buFont typeface="Wingdings" panose="05000000000000000000" pitchFamily="2" charset="2"/>
              <a:buChar char="q"/>
            </a:pPr>
            <a:r>
              <a:rPr lang="en-US" sz="2000">
                <a:latin typeface="+mj-lt"/>
              </a:rPr>
              <a:t>What is time series analysis</a:t>
            </a:r>
            <a:endParaRPr lang="en-US" sz="2000">
              <a:latin typeface="+mj-lt"/>
              <a:cs typeface="Calibri Light"/>
            </a:endParaRPr>
          </a:p>
          <a:p>
            <a:pPr marL="528320" indent="-447675">
              <a:buClr>
                <a:schemeClr val="accent4"/>
              </a:buClr>
              <a:buSzPct val="80000"/>
              <a:buFont typeface="Wingdings" panose="05000000000000000000" pitchFamily="2" charset="2"/>
              <a:buChar char="q"/>
            </a:pPr>
            <a:r>
              <a:rPr lang="en-US" sz="2000">
                <a:latin typeface="+mj-lt"/>
              </a:rPr>
              <a:t>What is forecasting and seasonality</a:t>
            </a:r>
            <a:endParaRPr lang="en-US" sz="2000">
              <a:latin typeface="+mj-lt"/>
              <a:cs typeface="Calibri Light"/>
            </a:endParaRPr>
          </a:p>
          <a:p>
            <a:pPr marL="528320" indent="-447675">
              <a:buClr>
                <a:schemeClr val="accent4"/>
              </a:buClr>
              <a:buSzPct val="80000"/>
              <a:buFont typeface="Wingdings" panose="05000000000000000000" pitchFamily="2" charset="2"/>
              <a:buChar char="q"/>
            </a:pPr>
            <a:r>
              <a:rPr lang="en-US" sz="2000">
                <a:latin typeface="+mj-lt"/>
              </a:rPr>
              <a:t>What models are being used</a:t>
            </a:r>
            <a:endParaRPr lang="en-US" sz="2000">
              <a:latin typeface="+mj-lt"/>
              <a:cs typeface="Calibri Light"/>
            </a:endParaRPr>
          </a:p>
        </p:txBody>
      </p:sp>
      <p:pic>
        <p:nvPicPr>
          <p:cNvPr id="12" name="Audio 11">
            <a:hlinkClick r:id="" action="ppaction://media"/>
            <a:extLst>
              <a:ext uri="{FF2B5EF4-FFF2-40B4-BE49-F238E27FC236}">
                <a16:creationId xmlns:a16="http://schemas.microsoft.com/office/drawing/2014/main" id="{0130159A-1DDF-41CC-B640-48F83DA099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06496135"/>
      </p:ext>
    </p:extLst>
  </p:cSld>
  <p:clrMapOvr>
    <a:masterClrMapping/>
  </p:clrMapOvr>
  <mc:AlternateContent xmlns:mc="http://schemas.openxmlformats.org/markup-compatibility/2006" xmlns:p14="http://schemas.microsoft.com/office/powerpoint/2010/main">
    <mc:Choice Requires="p14">
      <p:transition spd="slow" p14:dur="2000" advTm="97702"/>
    </mc:Choice>
    <mc:Fallback xmlns="">
      <p:transition spd="slow" advTm="97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83F223-C286-450B-B071-D91E505C82A2}"/>
              </a:ext>
            </a:extLst>
          </p:cNvPr>
          <p:cNvSpPr>
            <a:spLocks noGrp="1"/>
          </p:cNvSpPr>
          <p:nvPr>
            <p:ph type="title"/>
          </p:nvPr>
        </p:nvSpPr>
        <p:spPr>
          <a:xfrm>
            <a:off x="1776760" y="2632540"/>
            <a:ext cx="4410308" cy="1344148"/>
          </a:xfrm>
        </p:spPr>
        <p:txBody>
          <a:bodyPr>
            <a:normAutofit fontScale="90000"/>
          </a:bodyPr>
          <a:lstStyle/>
          <a:p>
            <a:pPr>
              <a:lnSpc>
                <a:spcPct val="150000"/>
              </a:lnSpc>
              <a:spcBef>
                <a:spcPts val="0"/>
              </a:spcBef>
            </a:pPr>
            <a:r>
              <a:rPr lang="en-US" b="1">
                <a:cs typeface="Calibri Light"/>
              </a:rPr>
              <a:t>S</a:t>
            </a:r>
            <a:r>
              <a:rPr lang="en-US">
                <a:cs typeface="Calibri Light"/>
              </a:rPr>
              <a:t>easonal </a:t>
            </a:r>
            <a:br>
              <a:rPr lang="en-US">
                <a:cs typeface="Calibri Light"/>
              </a:rPr>
            </a:br>
            <a:r>
              <a:rPr lang="en-US" b="1">
                <a:cs typeface="Calibri Light"/>
              </a:rPr>
              <a:t>A</a:t>
            </a:r>
            <a:r>
              <a:rPr lang="en-US">
                <a:cs typeface="Calibri Light"/>
              </a:rPr>
              <a:t>uto </a:t>
            </a:r>
            <a:br>
              <a:rPr lang="en-US">
                <a:cs typeface="Calibri Light"/>
              </a:rPr>
            </a:br>
            <a:r>
              <a:rPr lang="en-US" b="1">
                <a:cs typeface="Calibri Light"/>
              </a:rPr>
              <a:t>R</a:t>
            </a:r>
            <a:r>
              <a:rPr lang="en-US">
                <a:cs typeface="Calibri Light"/>
              </a:rPr>
              <a:t>egressive </a:t>
            </a:r>
            <a:r>
              <a:rPr lang="en-US" b="1">
                <a:cs typeface="Calibri Light"/>
              </a:rPr>
              <a:t>I</a:t>
            </a:r>
            <a:r>
              <a:rPr lang="en-US">
                <a:cs typeface="Calibri Light"/>
              </a:rPr>
              <a:t>ntegrated </a:t>
            </a:r>
            <a:br>
              <a:rPr lang="en-US">
                <a:cs typeface="Calibri Light"/>
              </a:rPr>
            </a:br>
            <a:r>
              <a:rPr lang="en-US" b="1">
                <a:cs typeface="Calibri Light"/>
              </a:rPr>
              <a:t>M</a:t>
            </a:r>
            <a:r>
              <a:rPr lang="en-US">
                <a:cs typeface="Calibri Light"/>
              </a:rPr>
              <a:t>oving </a:t>
            </a:r>
            <a:br>
              <a:rPr lang="en-US">
                <a:cs typeface="Calibri Light"/>
              </a:rPr>
            </a:br>
            <a:r>
              <a:rPr lang="en-US" b="1">
                <a:cs typeface="Calibri Light"/>
              </a:rPr>
              <a:t>A</a:t>
            </a:r>
            <a:r>
              <a:rPr lang="en-US">
                <a:cs typeface="Calibri Light"/>
              </a:rPr>
              <a:t>verage</a:t>
            </a:r>
          </a:p>
        </p:txBody>
      </p:sp>
      <p:pic>
        <p:nvPicPr>
          <p:cNvPr id="1028" name="Picture 4">
            <a:extLst>
              <a:ext uri="{FF2B5EF4-FFF2-40B4-BE49-F238E27FC236}">
                <a16:creationId xmlns:a16="http://schemas.microsoft.com/office/drawing/2014/main" id="{099EC159-EBF0-495B-887E-2BAA540A6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511" y="992606"/>
            <a:ext cx="7255406" cy="487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381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0A9D-326B-4FD3-900E-DACDEB15C61A}"/>
              </a:ext>
            </a:extLst>
          </p:cNvPr>
          <p:cNvSpPr>
            <a:spLocks noGrp="1"/>
          </p:cNvSpPr>
          <p:nvPr>
            <p:ph type="title"/>
          </p:nvPr>
        </p:nvSpPr>
        <p:spPr>
          <a:xfrm>
            <a:off x="705678" y="89659"/>
            <a:ext cx="10515600" cy="1325563"/>
          </a:xfrm>
        </p:spPr>
        <p:txBody>
          <a:bodyPr/>
          <a:lstStyle/>
          <a:p>
            <a:r>
              <a:rPr lang="en-TT"/>
              <a:t>SARIMA Overview</a:t>
            </a:r>
          </a:p>
        </p:txBody>
      </p:sp>
      <p:sp>
        <p:nvSpPr>
          <p:cNvPr id="9" name="Rectangle 8">
            <a:extLst>
              <a:ext uri="{FF2B5EF4-FFF2-40B4-BE49-F238E27FC236}">
                <a16:creationId xmlns:a16="http://schemas.microsoft.com/office/drawing/2014/main" id="{198716A1-C7F1-4372-9830-F239BFC7E8A4}"/>
              </a:ext>
            </a:extLst>
          </p:cNvPr>
          <p:cNvSpPr/>
          <p:nvPr/>
        </p:nvSpPr>
        <p:spPr>
          <a:xfrm>
            <a:off x="587433" y="1645756"/>
            <a:ext cx="11258203" cy="830997"/>
          </a:xfrm>
          <a:prstGeom prst="rect">
            <a:avLst/>
          </a:prstGeom>
        </p:spPr>
        <p:txBody>
          <a:bodyPr wrap="square">
            <a:spAutoFit/>
          </a:bodyPr>
          <a:lstStyle/>
          <a:p>
            <a:pPr fontAlgn="base"/>
            <a:endParaRPr lang="en-TT" sz="1600" b="0" i="0">
              <a:effectLst/>
              <a:latin typeface="+mj-lt"/>
            </a:endParaRPr>
          </a:p>
          <a:p>
            <a:pPr fontAlgn="base"/>
            <a:endParaRPr lang="en-TT" sz="1600">
              <a:latin typeface="+mj-lt"/>
            </a:endParaRPr>
          </a:p>
          <a:p>
            <a:pPr fontAlgn="base"/>
            <a:endParaRPr lang="en-TT" sz="1600" b="0" i="0">
              <a:effectLst/>
              <a:latin typeface="+mj-lt"/>
            </a:endParaRPr>
          </a:p>
        </p:txBody>
      </p:sp>
      <p:sp>
        <p:nvSpPr>
          <p:cNvPr id="10" name="Rectangle 9">
            <a:extLst>
              <a:ext uri="{FF2B5EF4-FFF2-40B4-BE49-F238E27FC236}">
                <a16:creationId xmlns:a16="http://schemas.microsoft.com/office/drawing/2014/main" id="{4B2952F0-63B7-42A7-A7B6-4683A67BD5B9}"/>
              </a:ext>
            </a:extLst>
          </p:cNvPr>
          <p:cNvSpPr/>
          <p:nvPr/>
        </p:nvSpPr>
        <p:spPr>
          <a:xfrm>
            <a:off x="707967" y="4360025"/>
            <a:ext cx="10776066" cy="338554"/>
          </a:xfrm>
          <a:prstGeom prst="rect">
            <a:avLst/>
          </a:prstGeom>
        </p:spPr>
        <p:txBody>
          <a:bodyPr wrap="square">
            <a:spAutoFit/>
          </a:bodyPr>
          <a:lstStyle/>
          <a:p>
            <a:pPr fontAlgn="base"/>
            <a:endParaRPr lang="en-TT" sz="1600" b="0" i="0">
              <a:effectLst/>
              <a:latin typeface="+mj-lt"/>
            </a:endParaRPr>
          </a:p>
        </p:txBody>
      </p:sp>
      <p:sp>
        <p:nvSpPr>
          <p:cNvPr id="11" name="Rectangle 10">
            <a:extLst>
              <a:ext uri="{FF2B5EF4-FFF2-40B4-BE49-F238E27FC236}">
                <a16:creationId xmlns:a16="http://schemas.microsoft.com/office/drawing/2014/main" id="{1BA314DD-EA5E-4296-85BE-D746EBB4AC17}"/>
              </a:ext>
            </a:extLst>
          </p:cNvPr>
          <p:cNvSpPr/>
          <p:nvPr/>
        </p:nvSpPr>
        <p:spPr>
          <a:xfrm>
            <a:off x="4491324" y="2028616"/>
            <a:ext cx="6984297" cy="6494085"/>
          </a:xfrm>
          <a:prstGeom prst="rect">
            <a:avLst/>
          </a:prstGeom>
        </p:spPr>
        <p:txBody>
          <a:bodyPr wrap="square" anchor="t">
            <a:spAutoFit/>
          </a:bodyPr>
          <a:lstStyle/>
          <a:p>
            <a:pPr marL="285750" lvl="0" indent="-285750" algn="just" fontAlgn="base">
              <a:buClr>
                <a:schemeClr val="accent4"/>
              </a:buClr>
              <a:buSzPct val="80000"/>
              <a:buFont typeface="Wingdings" panose="05000000000000000000" pitchFamily="2" charset="2"/>
              <a:buChar char="q"/>
            </a:pPr>
            <a:r>
              <a:rPr lang="en-TT" sz="1600" dirty="0">
                <a:solidFill>
                  <a:prstClr val="black"/>
                </a:solidFill>
                <a:latin typeface="Calibri Light" panose="020F0302020204030204"/>
              </a:rPr>
              <a:t> Extension to the ARIMA(Auto Regressive Integrated Moving Average) model, in order to support seasonal data.</a:t>
            </a:r>
          </a:p>
          <a:p>
            <a:pPr marL="285750" lvl="0" indent="-285750" algn="just" fontAlgn="base">
              <a:buClr>
                <a:schemeClr val="accent4"/>
              </a:buClr>
              <a:buSzPct val="80000"/>
              <a:buFont typeface="Wingdings" panose="05000000000000000000" pitchFamily="2" charset="2"/>
              <a:buChar char="q"/>
            </a:pPr>
            <a:endParaRPr lang="en-TT" sz="1600" dirty="0">
              <a:solidFill>
                <a:prstClr val="black"/>
              </a:solidFill>
              <a:latin typeface="Calibri Light" panose="020F0302020204030204"/>
            </a:endParaRPr>
          </a:p>
          <a:p>
            <a:pPr marL="285750" lvl="0" indent="-285750" algn="just" fontAlgn="base">
              <a:buClr>
                <a:schemeClr val="accent4"/>
              </a:buClr>
              <a:buSzPct val="80000"/>
              <a:buFont typeface="Wingdings" panose="05000000000000000000" pitchFamily="2" charset="2"/>
              <a:buChar char="q"/>
            </a:pPr>
            <a:r>
              <a:rPr lang="en-TT" sz="1600" dirty="0">
                <a:solidFill>
                  <a:prstClr val="black"/>
                </a:solidFill>
                <a:latin typeface="Calibri Light" panose="020F0302020204030204"/>
              </a:rPr>
              <a:t>Autoregressive(AR) models forecast future events or behaviour based on past occurrences, in the case where there is correlation between values in a time series with the values the precede and succeed them. </a:t>
            </a:r>
          </a:p>
          <a:p>
            <a:pPr marL="285750" lvl="0" indent="-285750" algn="just" fontAlgn="base">
              <a:buClr>
                <a:schemeClr val="accent4"/>
              </a:buClr>
              <a:buSzPct val="80000"/>
              <a:buFont typeface="Wingdings" panose="05000000000000000000" pitchFamily="2" charset="2"/>
              <a:buChar char="q"/>
            </a:pPr>
            <a:endParaRPr lang="en-TT" sz="1600" dirty="0">
              <a:solidFill>
                <a:prstClr val="black"/>
              </a:solidFill>
              <a:latin typeface="Calibri Light" panose="020F0302020204030204"/>
            </a:endParaRPr>
          </a:p>
          <a:p>
            <a:pPr marL="285750" lvl="0" indent="-285750" algn="just" fontAlgn="base">
              <a:buClr>
                <a:schemeClr val="accent4"/>
              </a:buClr>
              <a:buSzPct val="80000"/>
              <a:buFont typeface="Wingdings" panose="05000000000000000000" pitchFamily="2" charset="2"/>
              <a:buChar char="q"/>
            </a:pPr>
            <a:r>
              <a:rPr lang="en-TT" sz="1600" dirty="0">
                <a:solidFill>
                  <a:prstClr val="black"/>
                </a:solidFill>
                <a:latin typeface="Calibri Light" panose="020F0302020204030204"/>
              </a:rPr>
              <a:t> SARIMA is still based on the premises of using dependencies of prior information to make predictions.</a:t>
            </a:r>
          </a:p>
          <a:p>
            <a:pPr marL="285750" lvl="0" indent="-285750" algn="just" fontAlgn="base">
              <a:buClr>
                <a:schemeClr val="accent4"/>
              </a:buClr>
              <a:buSzPct val="80000"/>
              <a:buFont typeface="Wingdings" panose="05000000000000000000" pitchFamily="2" charset="2"/>
              <a:buChar char="q"/>
            </a:pPr>
            <a:endParaRPr lang="en-TT" sz="1600" dirty="0">
              <a:solidFill>
                <a:prstClr val="black"/>
              </a:solidFill>
              <a:latin typeface="Calibri Light" panose="020F0302020204030204"/>
            </a:endParaRPr>
          </a:p>
          <a:p>
            <a:pPr marL="285750" lvl="0" indent="-285750" algn="just" fontAlgn="base">
              <a:buClr>
                <a:schemeClr val="accent4"/>
              </a:buClr>
              <a:buSzPct val="80000"/>
              <a:buFont typeface="Wingdings" panose="05000000000000000000" pitchFamily="2" charset="2"/>
              <a:buChar char="q"/>
            </a:pPr>
            <a:r>
              <a:rPr lang="en-TT" sz="1600" dirty="0">
                <a:latin typeface="Calibri Light" panose="020F0302020204030204"/>
              </a:rPr>
              <a:t>SARIMA adds four additional parameters, for the seasonal component of the series, that is:</a:t>
            </a:r>
            <a:endParaRPr lang="en-TT" sz="1600" dirty="0">
              <a:latin typeface="Calibri Light" panose="020F0302020204030204"/>
              <a:cs typeface="Calibri Light"/>
            </a:endParaRPr>
          </a:p>
          <a:p>
            <a:pPr lvl="0" algn="just" fontAlgn="base">
              <a:buClr>
                <a:schemeClr val="accent4"/>
              </a:buClr>
              <a:buSzPct val="80000"/>
            </a:pPr>
            <a:r>
              <a:rPr lang="en-TT" sz="1600" dirty="0">
                <a:solidFill>
                  <a:prstClr val="black"/>
                </a:solidFill>
                <a:latin typeface="Calibri Light" panose="020F0302020204030204"/>
              </a:rPr>
              <a:t>     -P: Seasonal autoregressive order</a:t>
            </a:r>
          </a:p>
          <a:p>
            <a:pPr lvl="0" algn="just" fontAlgn="base">
              <a:buClr>
                <a:schemeClr val="accent4"/>
              </a:buClr>
              <a:buSzPct val="80000"/>
            </a:pPr>
            <a:r>
              <a:rPr lang="en-TT" sz="1600" dirty="0">
                <a:solidFill>
                  <a:prstClr val="black"/>
                </a:solidFill>
                <a:latin typeface="Calibri Light" panose="020F0302020204030204"/>
              </a:rPr>
              <a:t>     -D: Seasonal difference order</a:t>
            </a:r>
          </a:p>
          <a:p>
            <a:pPr lvl="0" algn="just" fontAlgn="base">
              <a:buClr>
                <a:schemeClr val="accent4"/>
              </a:buClr>
              <a:buSzPct val="80000"/>
            </a:pPr>
            <a:r>
              <a:rPr lang="en-TT" sz="1600" dirty="0">
                <a:solidFill>
                  <a:prstClr val="black"/>
                </a:solidFill>
                <a:latin typeface="Calibri Light" panose="020F0302020204030204"/>
              </a:rPr>
              <a:t>     -Q: Seasonal moving average order </a:t>
            </a:r>
          </a:p>
          <a:p>
            <a:pPr lvl="0" algn="just" fontAlgn="base">
              <a:buClr>
                <a:schemeClr val="accent4"/>
              </a:buClr>
              <a:buSzPct val="80000"/>
            </a:pPr>
            <a:r>
              <a:rPr lang="en-TT" sz="1600" dirty="0">
                <a:solidFill>
                  <a:prstClr val="black"/>
                </a:solidFill>
                <a:latin typeface="Calibri Light" panose="020F0302020204030204"/>
              </a:rPr>
              <a:t>     -m: The number of time steps for a single seasonal period</a:t>
            </a:r>
          </a:p>
          <a:p>
            <a:pPr lvl="0" algn="just" fontAlgn="base">
              <a:buClr>
                <a:schemeClr val="accent4"/>
              </a:buClr>
              <a:buSzPct val="80000"/>
            </a:pPr>
            <a:endParaRPr lang="en-TT" sz="1600" dirty="0">
              <a:solidFill>
                <a:prstClr val="black"/>
              </a:solidFill>
              <a:latin typeface="Calibri Light" panose="020F0302020204030204"/>
            </a:endParaRPr>
          </a:p>
          <a:p>
            <a:pPr lvl="0" algn="just" fontAlgn="base">
              <a:buClr>
                <a:schemeClr val="accent4"/>
              </a:buClr>
              <a:buSzPct val="80000"/>
            </a:pPr>
            <a:endParaRPr lang="en-TT" sz="1600" dirty="0">
              <a:solidFill>
                <a:prstClr val="black"/>
              </a:solidFill>
              <a:latin typeface="Calibri Light" panose="020F0302020204030204"/>
            </a:endParaRPr>
          </a:p>
          <a:p>
            <a:pPr lvl="0" algn="just" fontAlgn="base">
              <a:buClr>
                <a:schemeClr val="accent4"/>
              </a:buClr>
              <a:buSzPct val="80000"/>
            </a:pPr>
            <a:endParaRPr lang="en-TT" sz="1600" dirty="0">
              <a:solidFill>
                <a:prstClr val="black"/>
              </a:solidFill>
              <a:latin typeface="Calibri Light" panose="020F0302020204030204"/>
            </a:endParaRPr>
          </a:p>
          <a:p>
            <a:pPr lvl="0" algn="just" fontAlgn="base">
              <a:buClr>
                <a:schemeClr val="accent4"/>
              </a:buClr>
              <a:buSzPct val="80000"/>
            </a:pPr>
            <a:r>
              <a:rPr lang="en-TT" sz="1600" dirty="0">
                <a:solidFill>
                  <a:prstClr val="black"/>
                </a:solidFill>
                <a:latin typeface="Calibri Light" panose="020F0302020204030204"/>
              </a:rPr>
              <a:t>	</a:t>
            </a:r>
          </a:p>
          <a:p>
            <a:pPr lvl="0" algn="just" fontAlgn="base">
              <a:buClr>
                <a:schemeClr val="accent4"/>
              </a:buClr>
              <a:buSzPct val="80000"/>
            </a:pPr>
            <a:endParaRPr lang="en-TT" sz="1600" dirty="0">
              <a:solidFill>
                <a:prstClr val="black"/>
              </a:solidFill>
              <a:latin typeface="Calibri Light" panose="020F0302020204030204"/>
            </a:endParaRPr>
          </a:p>
          <a:p>
            <a:pPr lvl="0" algn="just" fontAlgn="base">
              <a:buClr>
                <a:schemeClr val="accent4"/>
              </a:buClr>
              <a:buSzPct val="80000"/>
            </a:pPr>
            <a:endParaRPr lang="en-TT" sz="1600" dirty="0">
              <a:solidFill>
                <a:prstClr val="black"/>
              </a:solidFill>
              <a:latin typeface="Calibri Light" panose="020F0302020204030204"/>
            </a:endParaRPr>
          </a:p>
          <a:p>
            <a:pPr marL="285750" lvl="0" indent="-285750" algn="just" fontAlgn="base">
              <a:buClr>
                <a:schemeClr val="accent4"/>
              </a:buClr>
              <a:buSzPct val="80000"/>
              <a:buFont typeface="Wingdings" panose="05000000000000000000" pitchFamily="2" charset="2"/>
              <a:buChar char="q"/>
            </a:pPr>
            <a:endParaRPr lang="en-TT" sz="1600" dirty="0">
              <a:solidFill>
                <a:prstClr val="black"/>
              </a:solidFill>
              <a:latin typeface="Calibri Light" panose="020F0302020204030204"/>
            </a:endParaRPr>
          </a:p>
          <a:p>
            <a:pPr marL="285750" lvl="0" indent="-285750" algn="just" fontAlgn="base">
              <a:buClr>
                <a:schemeClr val="accent4"/>
              </a:buClr>
              <a:buSzPct val="80000"/>
              <a:buFont typeface="Wingdings" panose="05000000000000000000" pitchFamily="2" charset="2"/>
              <a:buChar char="q"/>
            </a:pPr>
            <a:endParaRPr lang="en-TT" sz="1600" dirty="0">
              <a:solidFill>
                <a:prstClr val="black"/>
              </a:solidFill>
              <a:latin typeface="Calibri Light" panose="020F0302020204030204"/>
            </a:endParaRPr>
          </a:p>
          <a:p>
            <a:pPr marL="285750" lvl="0" indent="-285750" algn="just" fontAlgn="base">
              <a:buClr>
                <a:schemeClr val="accent4"/>
              </a:buClr>
              <a:buSzPct val="80000"/>
              <a:buFont typeface="Wingdings" panose="05000000000000000000" pitchFamily="2" charset="2"/>
              <a:buChar char="q"/>
            </a:pPr>
            <a:endParaRPr lang="en-TT" sz="1600" dirty="0">
              <a:solidFill>
                <a:prstClr val="black"/>
              </a:solidFill>
              <a:latin typeface="Calibri Light" panose="020F0302020204030204"/>
            </a:endParaRPr>
          </a:p>
          <a:p>
            <a:pPr marL="285750" lvl="0" indent="-285750" algn="just" fontAlgn="base">
              <a:buClr>
                <a:schemeClr val="accent4"/>
              </a:buClr>
              <a:buSzPct val="80000"/>
              <a:buFont typeface="Wingdings" panose="05000000000000000000" pitchFamily="2" charset="2"/>
              <a:buChar char="q"/>
            </a:pPr>
            <a:endParaRPr lang="en-TT" sz="1600" dirty="0">
              <a:solidFill>
                <a:prstClr val="black"/>
              </a:solidFill>
              <a:latin typeface="Calibri Light" panose="020F0302020204030204"/>
            </a:endParaRPr>
          </a:p>
        </p:txBody>
      </p:sp>
      <p:pic>
        <p:nvPicPr>
          <p:cNvPr id="2050" name="Picture 2">
            <a:extLst>
              <a:ext uri="{FF2B5EF4-FFF2-40B4-BE49-F238E27FC236}">
                <a16:creationId xmlns:a16="http://schemas.microsoft.com/office/drawing/2014/main" id="{94990155-C38E-48F8-9719-076EC7D2EB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798082"/>
            <a:ext cx="4491324" cy="3221593"/>
          </a:xfrm>
          <a:prstGeom prst="rect">
            <a:avLst/>
          </a:prstGeom>
          <a:noFill/>
          <a:extLst>
            <a:ext uri="{909E8E84-426E-40DD-AFC4-6F175D3DCCD1}">
              <a14:hiddenFill xmlns:a14="http://schemas.microsoft.com/office/drawing/2010/main">
                <a:solidFill>
                  <a:srgbClr val="FFFFFF"/>
                </a:solidFill>
              </a14:hiddenFill>
            </a:ext>
          </a:extLst>
        </p:spPr>
      </p:pic>
      <p:pic>
        <p:nvPicPr>
          <p:cNvPr id="3" name="1">
            <a:hlinkClick r:id="" action="ppaction://media"/>
            <a:extLst>
              <a:ext uri="{FF2B5EF4-FFF2-40B4-BE49-F238E27FC236}">
                <a16:creationId xmlns:a16="http://schemas.microsoft.com/office/drawing/2014/main" id="{C218FC6B-8311-4B27-B582-E1665A1F69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33269" y="5866525"/>
            <a:ext cx="406400" cy="406400"/>
          </a:xfrm>
          <a:prstGeom prst="rect">
            <a:avLst/>
          </a:prstGeom>
        </p:spPr>
      </p:pic>
    </p:spTree>
    <p:extLst>
      <p:ext uri="{BB962C8B-B14F-4D97-AF65-F5344CB8AC3E}">
        <p14:creationId xmlns:p14="http://schemas.microsoft.com/office/powerpoint/2010/main" val="298922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3341-054A-445E-83F2-3A85F5274B66}"/>
              </a:ext>
            </a:extLst>
          </p:cNvPr>
          <p:cNvSpPr>
            <a:spLocks noGrp="1"/>
          </p:cNvSpPr>
          <p:nvPr>
            <p:ph type="title"/>
          </p:nvPr>
        </p:nvSpPr>
        <p:spPr>
          <a:xfrm>
            <a:off x="724446" y="69024"/>
            <a:ext cx="10515600" cy="1325563"/>
          </a:xfrm>
        </p:spPr>
        <p:txBody>
          <a:bodyPr/>
          <a:lstStyle/>
          <a:p>
            <a:r>
              <a:rPr lang="en-TT"/>
              <a:t>SARIMA Model Developed</a:t>
            </a:r>
          </a:p>
        </p:txBody>
      </p:sp>
      <p:sp>
        <p:nvSpPr>
          <p:cNvPr id="4" name="TextBox 3">
            <a:extLst>
              <a:ext uri="{FF2B5EF4-FFF2-40B4-BE49-F238E27FC236}">
                <a16:creationId xmlns:a16="http://schemas.microsoft.com/office/drawing/2014/main" id="{92D3C030-7EF3-4D02-8BD7-151F2AFE191F}"/>
              </a:ext>
            </a:extLst>
          </p:cNvPr>
          <p:cNvSpPr txBox="1"/>
          <p:nvPr/>
        </p:nvSpPr>
        <p:spPr>
          <a:xfrm>
            <a:off x="765718" y="126752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TT">
                <a:ea typeface="+mn-lt"/>
                <a:cs typeface="+mn-lt"/>
              </a:rPr>
              <a:t>SARIMA: how does it work?</a:t>
            </a:r>
            <a:endParaRPr lang="en-US"/>
          </a:p>
        </p:txBody>
      </p:sp>
      <p:pic>
        <p:nvPicPr>
          <p:cNvPr id="3080" name="Picture 8">
            <a:extLst>
              <a:ext uri="{FF2B5EF4-FFF2-40B4-BE49-F238E27FC236}">
                <a16:creationId xmlns:a16="http://schemas.microsoft.com/office/drawing/2014/main" id="{B598B950-4C0A-46FF-8EC0-805504911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1407" y="1134180"/>
            <a:ext cx="8524875" cy="5086350"/>
          </a:xfrm>
          <a:prstGeom prst="rect">
            <a:avLst/>
          </a:prstGeom>
          <a:noFill/>
          <a:extLst>
            <a:ext uri="{909E8E84-426E-40DD-AFC4-6F175D3DCCD1}">
              <a14:hiddenFill xmlns:a14="http://schemas.microsoft.com/office/drawing/2010/main">
                <a:solidFill>
                  <a:srgbClr val="FFFFFF"/>
                </a:solidFill>
              </a14:hiddenFill>
            </a:ext>
          </a:extLst>
        </p:spPr>
      </p:pic>
      <p:pic>
        <p:nvPicPr>
          <p:cNvPr id="3" name="2">
            <a:hlinkClick r:id="" action="ppaction://media"/>
            <a:extLst>
              <a:ext uri="{FF2B5EF4-FFF2-40B4-BE49-F238E27FC236}">
                <a16:creationId xmlns:a16="http://schemas.microsoft.com/office/drawing/2014/main" id="{FD244461-4116-45E5-937A-816D87F41B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30363" y="5814130"/>
            <a:ext cx="406400" cy="406400"/>
          </a:xfrm>
          <a:prstGeom prst="rect">
            <a:avLst/>
          </a:prstGeom>
        </p:spPr>
      </p:pic>
    </p:spTree>
    <p:extLst>
      <p:ext uri="{BB962C8B-B14F-4D97-AF65-F5344CB8AC3E}">
        <p14:creationId xmlns:p14="http://schemas.microsoft.com/office/powerpoint/2010/main" val="108517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3341-054A-445E-83F2-3A85F5274B66}"/>
              </a:ext>
            </a:extLst>
          </p:cNvPr>
          <p:cNvSpPr>
            <a:spLocks noGrp="1"/>
          </p:cNvSpPr>
          <p:nvPr>
            <p:ph type="title"/>
          </p:nvPr>
        </p:nvSpPr>
        <p:spPr>
          <a:xfrm>
            <a:off x="724446" y="69024"/>
            <a:ext cx="10515600" cy="1325563"/>
          </a:xfrm>
        </p:spPr>
        <p:txBody>
          <a:bodyPr/>
          <a:lstStyle/>
          <a:p>
            <a:r>
              <a:rPr lang="en-TT"/>
              <a:t>SARIMA Model Developed</a:t>
            </a:r>
          </a:p>
        </p:txBody>
      </p:sp>
      <p:sp>
        <p:nvSpPr>
          <p:cNvPr id="4" name="TextBox 3">
            <a:extLst>
              <a:ext uri="{FF2B5EF4-FFF2-40B4-BE49-F238E27FC236}">
                <a16:creationId xmlns:a16="http://schemas.microsoft.com/office/drawing/2014/main" id="{92D3C030-7EF3-4D02-8BD7-151F2AFE191F}"/>
              </a:ext>
            </a:extLst>
          </p:cNvPr>
          <p:cNvSpPr txBox="1"/>
          <p:nvPr/>
        </p:nvSpPr>
        <p:spPr>
          <a:xfrm>
            <a:off x="765718" y="126752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TT">
                <a:ea typeface="+mn-lt"/>
                <a:cs typeface="+mn-lt"/>
              </a:rPr>
              <a:t>SARIMA: how does it work? Continued</a:t>
            </a:r>
            <a:endParaRPr lang="en-US"/>
          </a:p>
        </p:txBody>
      </p:sp>
      <p:pic>
        <p:nvPicPr>
          <p:cNvPr id="5" name="Picture 4">
            <a:extLst>
              <a:ext uri="{FF2B5EF4-FFF2-40B4-BE49-F238E27FC236}">
                <a16:creationId xmlns:a16="http://schemas.microsoft.com/office/drawing/2014/main" id="{77323A89-70F4-470B-8A92-702D05E3CE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765" y="1913852"/>
            <a:ext cx="9840913" cy="4803422"/>
          </a:xfrm>
          <a:prstGeom prst="rect">
            <a:avLst/>
          </a:prstGeom>
          <a:noFill/>
          <a:extLst>
            <a:ext uri="{909E8E84-426E-40DD-AFC4-6F175D3DCCD1}">
              <a14:hiddenFill xmlns:a14="http://schemas.microsoft.com/office/drawing/2010/main">
                <a:solidFill>
                  <a:srgbClr val="FFFFFF"/>
                </a:solidFill>
              </a14:hiddenFill>
            </a:ext>
          </a:extLst>
        </p:spPr>
      </p:pic>
      <p:pic>
        <p:nvPicPr>
          <p:cNvPr id="3" name="3">
            <a:hlinkClick r:id="" action="ppaction://media"/>
            <a:extLst>
              <a:ext uri="{FF2B5EF4-FFF2-40B4-BE49-F238E27FC236}">
                <a16:creationId xmlns:a16="http://schemas.microsoft.com/office/drawing/2014/main" id="{B223432E-7BDC-42FF-830F-949AAC0511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66255" y="528605"/>
            <a:ext cx="406400" cy="406400"/>
          </a:xfrm>
          <a:prstGeom prst="rect">
            <a:avLst/>
          </a:prstGeom>
        </p:spPr>
      </p:pic>
    </p:spTree>
    <p:extLst>
      <p:ext uri="{BB962C8B-B14F-4D97-AF65-F5344CB8AC3E}">
        <p14:creationId xmlns:p14="http://schemas.microsoft.com/office/powerpoint/2010/main" val="360577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D6B9F55-B56F-4091-AABC-F55A3335F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5476" y="2263239"/>
            <a:ext cx="5078390" cy="209059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0683F223-C286-450B-B071-D91E505C82A2}"/>
              </a:ext>
            </a:extLst>
          </p:cNvPr>
          <p:cNvSpPr>
            <a:spLocks noGrp="1"/>
          </p:cNvSpPr>
          <p:nvPr>
            <p:ph type="title"/>
          </p:nvPr>
        </p:nvSpPr>
        <p:spPr>
          <a:xfrm>
            <a:off x="1776760" y="2632540"/>
            <a:ext cx="4410308" cy="1344148"/>
          </a:xfrm>
        </p:spPr>
        <p:txBody>
          <a:bodyPr>
            <a:normAutofit fontScale="90000"/>
          </a:bodyPr>
          <a:lstStyle/>
          <a:p>
            <a:pPr>
              <a:lnSpc>
                <a:spcPct val="150000"/>
              </a:lnSpc>
              <a:spcBef>
                <a:spcPts val="0"/>
              </a:spcBef>
            </a:pPr>
            <a:r>
              <a:rPr lang="en-US">
                <a:cs typeface="Calibri Light"/>
              </a:rPr>
              <a:t>Backpropagation Neural Network</a:t>
            </a:r>
          </a:p>
        </p:txBody>
      </p:sp>
    </p:spTree>
    <p:extLst>
      <p:ext uri="{BB962C8B-B14F-4D97-AF65-F5344CB8AC3E}">
        <p14:creationId xmlns:p14="http://schemas.microsoft.com/office/powerpoint/2010/main" val="1693481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992</Words>
  <Application>Microsoft Office PowerPoint</Application>
  <PresentationFormat>Widescreen</PresentationFormat>
  <Paragraphs>130</Paragraphs>
  <Slides>20</Slides>
  <Notes>11</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-apple-system</vt:lpstr>
      <vt:lpstr>Arial</vt:lpstr>
      <vt:lpstr>Calibri</vt:lpstr>
      <vt:lpstr>Calibri Light</vt:lpstr>
      <vt:lpstr>Wingdings</vt:lpstr>
      <vt:lpstr>Office Theme</vt:lpstr>
      <vt:lpstr>minter</vt:lpstr>
      <vt:lpstr>Agenda</vt:lpstr>
      <vt:lpstr>Introduction</vt:lpstr>
      <vt:lpstr>Introduction</vt:lpstr>
      <vt:lpstr>Seasonal  Auto  Regressive Integrated  Moving  Average</vt:lpstr>
      <vt:lpstr>SARIMA Overview</vt:lpstr>
      <vt:lpstr>SARIMA Model Developed</vt:lpstr>
      <vt:lpstr>SARIMA Model Developed</vt:lpstr>
      <vt:lpstr>Backpropagation Neural Network</vt:lpstr>
      <vt:lpstr>BPNN Overview</vt:lpstr>
      <vt:lpstr>BPNN Model Developed</vt:lpstr>
      <vt:lpstr>Long Short-Term  Memory Network</vt:lpstr>
      <vt:lpstr>LSTM Overview</vt:lpstr>
      <vt:lpstr>LSTM Model Developed</vt:lpstr>
      <vt:lpstr>Sample of Results</vt:lpstr>
      <vt:lpstr>Sample of Results </vt:lpstr>
      <vt:lpstr>Sample of Results </vt:lpstr>
      <vt:lpstr>Work in Progress </vt:lpstr>
      <vt:lpstr>Thank you  for viewing our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minter</dc:title>
  <dc:creator>Jada Gooding</dc:creator>
  <cp:lastModifiedBy>saleem ali</cp:lastModifiedBy>
  <cp:revision>3</cp:revision>
  <dcterms:created xsi:type="dcterms:W3CDTF">2020-03-27T19:18:01Z</dcterms:created>
  <dcterms:modified xsi:type="dcterms:W3CDTF">2020-03-30T05:59:40Z</dcterms:modified>
</cp:coreProperties>
</file>